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19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26.xml" ContentType="application/vnd.openxmlformats-officedocument.theme+xml"/>
  <Override PartName="/ppt/theme/theme1.xml" ContentType="application/vnd.openxmlformats-officedocument.theme+xml"/>
  <Override PartName="/ppt/theme/theme27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15.png" ContentType="image/png"/>
  <Override PartName="/ppt/media/image8.svg" ContentType="image/sv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3" r:id="rId4"/>
    <p:sldMasterId id="2147483655" r:id="rId5"/>
    <p:sldMasterId id="2147483657" r:id="rId6"/>
    <p:sldMasterId id="2147483659" r:id="rId7"/>
    <p:sldMasterId id="2147483661" r:id="rId8"/>
    <p:sldMasterId id="2147483663" r:id="rId9"/>
    <p:sldMasterId id="2147483665" r:id="rId10"/>
    <p:sldMasterId id="2147483667" r:id="rId11"/>
    <p:sldMasterId id="2147483669" r:id="rId12"/>
    <p:sldMasterId id="2147483671" r:id="rId13"/>
    <p:sldMasterId id="2147483673" r:id="rId14"/>
    <p:sldMasterId id="2147483675" r:id="rId15"/>
    <p:sldMasterId id="2147483677" r:id="rId16"/>
    <p:sldMasterId id="2147483679" r:id="rId17"/>
    <p:sldMasterId id="2147483681" r:id="rId18"/>
    <p:sldMasterId id="2147483683" r:id="rId19"/>
    <p:sldMasterId id="2147483685" r:id="rId20"/>
    <p:sldMasterId id="2147483687" r:id="rId21"/>
    <p:sldMasterId id="2147483689" r:id="rId22"/>
    <p:sldMasterId id="2147483691" r:id="rId23"/>
    <p:sldMasterId id="2147483693" r:id="rId24"/>
    <p:sldMasterId id="2147483695" r:id="rId25"/>
    <p:sldMasterId id="2147483697" r:id="rId26"/>
    <p:sldMasterId id="2147483699" r:id="rId27"/>
  </p:sldMasterIdLst>
  <p:notesMasterIdLst>
    <p:notesMasterId r:id="rId28"/>
  </p:notesMasterIdLst>
  <p:sldIdLst>
    <p:sldId id="256" r:id="rId29"/>
    <p:sldId id="257" r:id="rId30"/>
    <p:sldId id="258" r:id="rId31"/>
    <p:sldId id="259" r:id="rId32"/>
    <p:sldId id="260" r:id="rId33"/>
    <p:sldId id="261" r:id="rId34"/>
    <p:sldId id="262" r:id="rId35"/>
    <p:sldId id="263" r:id="rId36"/>
    <p:sldId id="264" r:id="rId37"/>
    <p:sldId id="265" r:id="rId38"/>
    <p:sldId id="266" r:id="rId39"/>
    <p:sldId id="267" r:id="rId40"/>
    <p:sldId id="268" r:id="rId41"/>
    <p:sldId id="269" r:id="rId42"/>
    <p:sldId id="270" r:id="rId43"/>
    <p:sldId id="271" r:id="rId44"/>
    <p:sldId id="272" r:id="rId45"/>
    <p:sldId id="273" r:id="rId46"/>
    <p:sldId id="274" r:id="rId47"/>
    <p:sldId id="275" r:id="rId48"/>
    <p:sldId id="276" r:id="rId49"/>
    <p:sldId id="277" r:id="rId50"/>
    <p:sldId id="278" r:id="rId51"/>
    <p:sldId id="279" r:id="rId52"/>
    <p:sldId id="280" r:id="rId53"/>
    <p:sldId id="281" r:id="rId54"/>
    <p:sldId id="282" r:id="rId55"/>
    <p:sldId id="283" r:id="rId56"/>
    <p:sldId id="284" r:id="rId57"/>
    <p:sldId id="285" r:id="rId58"/>
    <p:sldId id="286" r:id="rId59"/>
    <p:sldId id="287" r:id="rId60"/>
    <p:sldId id="288" r:id="rId61"/>
    <p:sldId id="289" r:id="rId62"/>
    <p:sldId id="290" r:id="rId63"/>
    <p:sldId id="291" r:id="rId64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notesMaster" Target="notesMasters/notesMaster1.xml"/><Relationship Id="rId29" Type="http://schemas.openxmlformats.org/officeDocument/2006/relationships/slide" Target="slides/slide1.xml"/><Relationship Id="rId30" Type="http://schemas.openxmlformats.org/officeDocument/2006/relationships/slide" Target="slides/slide2.xml"/><Relationship Id="rId31" Type="http://schemas.openxmlformats.org/officeDocument/2006/relationships/slide" Target="slides/slide3.xml"/><Relationship Id="rId32" Type="http://schemas.openxmlformats.org/officeDocument/2006/relationships/slide" Target="slides/slide4.xml"/><Relationship Id="rId33" Type="http://schemas.openxmlformats.org/officeDocument/2006/relationships/slide" Target="slides/slide5.xml"/><Relationship Id="rId34" Type="http://schemas.openxmlformats.org/officeDocument/2006/relationships/slide" Target="slides/slide6.xml"/><Relationship Id="rId35" Type="http://schemas.openxmlformats.org/officeDocument/2006/relationships/slide" Target="slides/slide7.xml"/><Relationship Id="rId36" Type="http://schemas.openxmlformats.org/officeDocument/2006/relationships/slide" Target="slides/slide8.xml"/><Relationship Id="rId37" Type="http://schemas.openxmlformats.org/officeDocument/2006/relationships/slide" Target="slides/slide9.xml"/><Relationship Id="rId38" Type="http://schemas.openxmlformats.org/officeDocument/2006/relationships/slide" Target="slides/slide10.xml"/><Relationship Id="rId39" Type="http://schemas.openxmlformats.org/officeDocument/2006/relationships/slide" Target="slides/slide11.xml"/><Relationship Id="rId40" Type="http://schemas.openxmlformats.org/officeDocument/2006/relationships/slide" Target="slides/slide12.xml"/><Relationship Id="rId41" Type="http://schemas.openxmlformats.org/officeDocument/2006/relationships/slide" Target="slides/slide13.xml"/><Relationship Id="rId42" Type="http://schemas.openxmlformats.org/officeDocument/2006/relationships/slide" Target="slides/slide14.xml"/><Relationship Id="rId43" Type="http://schemas.openxmlformats.org/officeDocument/2006/relationships/slide" Target="slides/slide15.xml"/><Relationship Id="rId44" Type="http://schemas.openxmlformats.org/officeDocument/2006/relationships/slide" Target="slides/slide16.xml"/><Relationship Id="rId45" Type="http://schemas.openxmlformats.org/officeDocument/2006/relationships/slide" Target="slides/slide17.xml"/><Relationship Id="rId46" Type="http://schemas.openxmlformats.org/officeDocument/2006/relationships/slide" Target="slides/slide18.xml"/><Relationship Id="rId47" Type="http://schemas.openxmlformats.org/officeDocument/2006/relationships/slide" Target="slides/slide19.xml"/><Relationship Id="rId48" Type="http://schemas.openxmlformats.org/officeDocument/2006/relationships/slide" Target="slides/slide20.xml"/><Relationship Id="rId49" Type="http://schemas.openxmlformats.org/officeDocument/2006/relationships/slide" Target="slides/slide21.xml"/><Relationship Id="rId50" Type="http://schemas.openxmlformats.org/officeDocument/2006/relationships/slide" Target="slides/slide22.xml"/><Relationship Id="rId51" Type="http://schemas.openxmlformats.org/officeDocument/2006/relationships/slide" Target="slides/slide23.xml"/><Relationship Id="rId52" Type="http://schemas.openxmlformats.org/officeDocument/2006/relationships/slide" Target="slides/slide24.xml"/><Relationship Id="rId53" Type="http://schemas.openxmlformats.org/officeDocument/2006/relationships/slide" Target="slides/slide25.xml"/><Relationship Id="rId54" Type="http://schemas.openxmlformats.org/officeDocument/2006/relationships/slide" Target="slides/slide26.xml"/><Relationship Id="rId55" Type="http://schemas.openxmlformats.org/officeDocument/2006/relationships/slide" Target="slides/slide27.xml"/><Relationship Id="rId56" Type="http://schemas.openxmlformats.org/officeDocument/2006/relationships/slide" Target="slides/slide28.xml"/><Relationship Id="rId57" Type="http://schemas.openxmlformats.org/officeDocument/2006/relationships/slide" Target="slides/slide29.xml"/><Relationship Id="rId58" Type="http://schemas.openxmlformats.org/officeDocument/2006/relationships/slide" Target="slides/slide30.xml"/><Relationship Id="rId59" Type="http://schemas.openxmlformats.org/officeDocument/2006/relationships/slide" Target="slides/slide31.xml"/><Relationship Id="rId60" Type="http://schemas.openxmlformats.org/officeDocument/2006/relationships/slide" Target="slides/slide32.xml"/><Relationship Id="rId61" Type="http://schemas.openxmlformats.org/officeDocument/2006/relationships/slide" Target="slides/slide33.xml"/><Relationship Id="rId62" Type="http://schemas.openxmlformats.org/officeDocument/2006/relationships/slide" Target="slides/slide34.xml"/><Relationship Id="rId63" Type="http://schemas.openxmlformats.org/officeDocument/2006/relationships/slide" Target="slides/slide35.xml"/><Relationship Id="rId64" Type="http://schemas.openxmlformats.org/officeDocument/2006/relationships/slide" Target="slides/slide36.xml"/><Relationship Id="rId6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7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10A5A701-6188-4FE5-A3D5-810792886E49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4440" cy="3427200"/>
          </a:xfrm>
          <a:prstGeom prst="rect">
            <a:avLst/>
          </a:prstGeom>
          <a:ln w="0">
            <a:noFill/>
          </a:ln>
        </p:spPr>
      </p:sp>
      <p:sp>
        <p:nvSpPr>
          <p:cNvPr id="41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1. Table of contents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2. Introduction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3. Quote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4. Study objectives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5. Literature review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6. Schedule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7. Methodology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8. Table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9. Results analysis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10. Conclusions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850" spc="-1" strike="noStrike">
                <a:solidFill>
                  <a:srgbClr val="5f7d96"/>
                </a:solidFill>
                <a:latin typeface="Arial"/>
              </a:rPr>
              <a:t>11. Bibliographical references</a:t>
            </a:r>
            <a:endParaRPr b="0" lang="en-US" sz="85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BIG_NUMB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1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2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3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4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5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slideLayout" Target="../slideLayouts/slideLayout16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7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8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9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20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1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2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3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4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slideLayout" Target="../slideLayouts/slideLayout25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slideLayout" Target="../slideLayouts/slideLayout26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8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4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5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6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7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8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9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1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9;p2"/>
          <p:cNvSpPr/>
          <p:nvPr/>
        </p:nvSpPr>
        <p:spPr>
          <a:xfrm>
            <a:off x="-63720" y="1229400"/>
            <a:ext cx="5950080" cy="27262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8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0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00;p20"/>
          <p:cNvSpPr/>
          <p:nvPr/>
        </p:nvSpPr>
        <p:spPr>
          <a:xfrm>
            <a:off x="-24840" y="3385440"/>
            <a:ext cx="9205200" cy="17920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2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100;p20"/>
          <p:cNvSpPr/>
          <p:nvPr/>
        </p:nvSpPr>
        <p:spPr>
          <a:xfrm>
            <a:off x="-24840" y="3385440"/>
            <a:ext cx="9205200" cy="17920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4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6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112;p21"/>
          <p:cNvSpPr/>
          <p:nvPr/>
        </p:nvSpPr>
        <p:spPr>
          <a:xfrm>
            <a:off x="3925800" y="382320"/>
            <a:ext cx="5216400" cy="437724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" name="Google Shape;116;p21"/>
          <p:cNvSpPr/>
          <p:nvPr/>
        </p:nvSpPr>
        <p:spPr>
          <a:xfrm>
            <a:off x="4532400" y="3714120"/>
            <a:ext cx="3889800" cy="69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r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1" lang="en" sz="1100" spc="-1" strike="noStrike">
                <a:solidFill>
                  <a:srgbClr val="ffffff"/>
                </a:solidFill>
                <a:latin typeface="Blinker"/>
                <a:ea typeface="Blinker"/>
              </a:rPr>
              <a:t>CREDITS:</a:t>
            </a:r>
            <a:r>
              <a:rPr b="0" lang="en" sz="1100" spc="-1" strike="noStrike">
                <a:solidFill>
                  <a:srgbClr val="ffffff"/>
                </a:solidFill>
                <a:latin typeface="Blinker"/>
                <a:ea typeface="Blinker"/>
              </a:rPr>
              <a:t> This presentation template was created by </a:t>
            </a:r>
            <a:r>
              <a:rPr b="1" lang="en" sz="1100" spc="-1" strike="noStrike" u="sng">
                <a:solidFill>
                  <a:srgbClr val="000000"/>
                </a:solidFill>
                <a:uFillTx/>
                <a:latin typeface="Blinker"/>
                <a:ea typeface="Blinker"/>
                <a:hlinkClick r:id="rId2"/>
              </a:rPr>
              <a:t>Slidesgo</a:t>
            </a:r>
            <a:r>
              <a:rPr b="0" lang="en" sz="1100" spc="-1" strike="noStrike">
                <a:solidFill>
                  <a:srgbClr val="ffffff"/>
                </a:solidFill>
                <a:latin typeface="Blinker"/>
                <a:ea typeface="Blinker"/>
              </a:rPr>
              <a:t>, including icons by </a:t>
            </a:r>
            <a:r>
              <a:rPr b="1" lang="en" sz="1100" spc="-1" strike="noStrike" u="sng">
                <a:solidFill>
                  <a:srgbClr val="000000"/>
                </a:solidFill>
                <a:uFillTx/>
                <a:latin typeface="Blinker"/>
                <a:ea typeface="Blinker"/>
                <a:hlinkClick r:id="rId3"/>
              </a:rPr>
              <a:t>Flaticon</a:t>
            </a:r>
            <a:r>
              <a:rPr b="0" lang="en" sz="1100" spc="-1" strike="noStrike">
                <a:solidFill>
                  <a:srgbClr val="ffffff"/>
                </a:solidFill>
                <a:latin typeface="Blinker"/>
                <a:ea typeface="Blinker"/>
              </a:rPr>
              <a:t>, infographics &amp; images by </a:t>
            </a:r>
            <a:r>
              <a:rPr b="1" lang="en" sz="1100" spc="-1" strike="noStrike" u="sng">
                <a:solidFill>
                  <a:srgbClr val="000000"/>
                </a:solidFill>
                <a:uFillTx/>
                <a:latin typeface="Blinker"/>
                <a:ea typeface="Blinker"/>
                <a:hlinkClick r:id="rId4"/>
              </a:rPr>
              <a:t>Freepik</a:t>
            </a:r>
            <a:r>
              <a:rPr b="0" lang="en" sz="1100" spc="-1" strike="noStrike">
                <a:solidFill>
                  <a:srgbClr val="ffffff"/>
                </a:solidFill>
                <a:latin typeface="Blinker"/>
                <a:ea typeface="Blinker"/>
              </a:rPr>
              <a:t> </a:t>
            </a:r>
            <a:endParaRPr b="0" lang="en-US" sz="11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</p:txBody>
      </p:sp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8" r:id="rId5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80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2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4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6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8;p11"/>
          <p:cNvSpPr/>
          <p:nvPr/>
        </p:nvSpPr>
        <p:spPr>
          <a:xfrm>
            <a:off x="720000" y="533880"/>
            <a:ext cx="7702200" cy="40680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  <p:sldLayoutId id="2147483652" r:id="rId3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0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2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4" r:id="rId2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6" r:id="rId2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8" r:id="rId2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38;p11"/>
          <p:cNvSpPr/>
          <p:nvPr/>
        </p:nvSpPr>
        <p:spPr>
          <a:xfrm>
            <a:off x="720000" y="533880"/>
            <a:ext cx="7702200" cy="40680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0" r:id="rId2"/>
    <p:sldLayoutId id="2147483701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4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43;p13"/>
          <p:cNvSpPr/>
          <p:nvPr/>
        </p:nvSpPr>
        <p:spPr>
          <a:xfrm>
            <a:off x="-89640" y="1290960"/>
            <a:ext cx="9297720" cy="393156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6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3;p13"/>
          <p:cNvSpPr/>
          <p:nvPr/>
        </p:nvSpPr>
        <p:spPr>
          <a:xfrm>
            <a:off x="-89640" y="1290960"/>
            <a:ext cx="9297720" cy="393156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8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60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64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90;p17"/>
          <p:cNvSpPr/>
          <p:nvPr/>
        </p:nvSpPr>
        <p:spPr>
          <a:xfrm>
            <a:off x="-38880" y="-27720"/>
            <a:ext cx="9236880" cy="393444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6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svg"/><Relationship Id="rId3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2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2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22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2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4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hyperlink" Target="https://developers.google.com/machine-learning/recommendation/collaborative/basics" TargetMode="External"/><Relationship Id="rId2" Type="http://schemas.openxmlformats.org/officeDocument/2006/relationships/hyperlink" Target="https://developers.google.com/machine-learning/recommendation/collaborative/basics" TargetMode="External"/><Relationship Id="rId3" Type="http://schemas.openxmlformats.org/officeDocument/2006/relationships/hyperlink" Target="https://towardsdatascience.com/alternating-least-square-for-implicit-dataset-with-code-8e7999277f4b" TargetMode="External"/><Relationship Id="rId4" Type="http://schemas.openxmlformats.org/officeDocument/2006/relationships/hyperlink" Target="https://towardsdatascience.com/recommendation-system-matrix-factorization-d61978660b4b" TargetMode="External"/><Relationship Id="rId5" Type="http://schemas.openxmlformats.org/officeDocument/2006/relationships/slideLayout" Target="../slideLayouts/slideLayout1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0" y="1488960"/>
            <a:ext cx="6559560" cy="1784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400" spc="-1" strike="noStrike">
                <a:solidFill>
                  <a:srgbClr val="eeeeee"/>
                </a:solidFill>
                <a:latin typeface="Barlow ExtraBold"/>
                <a:ea typeface="Barlow ExtraBold"/>
              </a:rPr>
              <a:t>Music Recommendation Service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subTitle"/>
          </p:nvPr>
        </p:nvSpPr>
        <p:spPr>
          <a:xfrm>
            <a:off x="228600" y="3429000"/>
            <a:ext cx="4789440" cy="348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eeeeee"/>
                </a:solidFill>
                <a:latin typeface="Blinker"/>
                <a:ea typeface="Blinker"/>
              </a:rPr>
              <a:t>Group 2: Jason Ingram, Isaiah Martinez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71" name="Google Shape;128;p25"/>
          <p:cNvCxnSpPr/>
          <p:nvPr/>
        </p:nvCxnSpPr>
        <p:spPr>
          <a:xfrm>
            <a:off x="-24480" y="4145040"/>
            <a:ext cx="589500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72" name="Google Shape;129;p25"/>
          <p:cNvGrpSpPr/>
          <p:nvPr/>
        </p:nvGrpSpPr>
        <p:grpSpPr>
          <a:xfrm>
            <a:off x="6060240" y="4074480"/>
            <a:ext cx="1440" cy="142200"/>
            <a:chOff x="6060240" y="4074480"/>
            <a:chExt cx="1440" cy="142200"/>
          </a:xfrm>
        </p:grpSpPr>
        <p:cxnSp>
          <p:nvCxnSpPr>
            <p:cNvPr id="73" name="Google Shape;130;p25"/>
            <p:cNvCxnSpPr/>
            <p:nvPr/>
          </p:nvCxnSpPr>
          <p:spPr>
            <a:xfrm>
              <a:off x="6060240" y="40744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74" name="Google Shape;131;p25"/>
            <p:cNvCxnSpPr/>
            <p:nvPr/>
          </p:nvCxnSpPr>
          <p:spPr>
            <a:xfrm>
              <a:off x="6060240" y="40744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17237" t="16604" r="0" b="11309"/>
          <a:stretch/>
        </p:blipFill>
        <p:spPr>
          <a:xfrm>
            <a:off x="914400" y="685800"/>
            <a:ext cx="7086600" cy="3885840"/>
          </a:xfrm>
          <a:prstGeom prst="rect">
            <a:avLst/>
          </a:prstGeom>
          <a:ln w="0">
            <a:noFill/>
          </a:ln>
        </p:spPr>
      </p:pic>
      <p:sp>
        <p:nvSpPr>
          <p:cNvPr id="196" name=""/>
          <p:cNvSpPr txBox="1"/>
          <p:nvPr/>
        </p:nvSpPr>
        <p:spPr>
          <a:xfrm>
            <a:off x="4493520" y="3997080"/>
            <a:ext cx="30708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eeeeee"/>
                </a:solidFill>
                <a:latin typeface="Arial"/>
              </a:rPr>
              <a:t>?</a:t>
            </a:r>
            <a:endParaRPr b="0" lang="en-US" sz="1800" spc="-1" strike="noStrike">
              <a:solidFill>
                <a:srgbClr val="eeeee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931680" y="114480"/>
            <a:ext cx="749088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CF (ALS) - Overview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title"/>
          </p:nvPr>
        </p:nvSpPr>
        <p:spPr>
          <a:xfrm>
            <a:off x="849600" y="3502440"/>
            <a:ext cx="2217600" cy="109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15K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title"/>
          </p:nvPr>
        </p:nvSpPr>
        <p:spPr>
          <a:xfrm>
            <a:off x="3467880" y="3502440"/>
            <a:ext cx="2217600" cy="109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20M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title"/>
          </p:nvPr>
        </p:nvSpPr>
        <p:spPr>
          <a:xfrm>
            <a:off x="6089400" y="3502440"/>
            <a:ext cx="2217600" cy="109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35%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5"/>
          <p:cNvSpPr>
            <a:spLocks noGrp="1"/>
          </p:cNvSpPr>
          <p:nvPr>
            <p:ph type="subTitle"/>
          </p:nvPr>
        </p:nvSpPr>
        <p:spPr>
          <a:xfrm>
            <a:off x="752760" y="933840"/>
            <a:ext cx="2447640" cy="4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1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6"/>
          <p:cNvSpPr>
            <a:spLocks noGrp="1"/>
          </p:cNvSpPr>
          <p:nvPr>
            <p:ph type="subTitle"/>
          </p:nvPr>
        </p:nvSpPr>
        <p:spPr>
          <a:xfrm>
            <a:off x="734400" y="1488240"/>
            <a:ext cx="2447640" cy="1940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Blinker"/>
              </a:rPr>
              <a:t>Analyze smaller k-sized matrices</a:t>
            </a:r>
            <a:endParaRPr b="0" lang="en-US" sz="2400" spc="-1" strike="noStrike">
              <a:solidFill>
                <a:srgbClr val="000000"/>
              </a:solidFill>
              <a:latin typeface="Blinker"/>
            </a:endParaRPr>
          </a:p>
        </p:txBody>
      </p:sp>
      <p:sp>
        <p:nvSpPr>
          <p:cNvPr id="203" name="PlaceHolder 7"/>
          <p:cNvSpPr>
            <a:spLocks noGrp="1"/>
          </p:cNvSpPr>
          <p:nvPr>
            <p:ph type="subTitle"/>
          </p:nvPr>
        </p:nvSpPr>
        <p:spPr>
          <a:xfrm>
            <a:off x="3267360" y="933840"/>
            <a:ext cx="2447640" cy="4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2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8"/>
          <p:cNvSpPr>
            <a:spLocks noGrp="1"/>
          </p:cNvSpPr>
          <p:nvPr>
            <p:ph type="subTitle"/>
          </p:nvPr>
        </p:nvSpPr>
        <p:spPr>
          <a:xfrm>
            <a:off x="3352680" y="1600200"/>
            <a:ext cx="2447640" cy="182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400" spc="-1" strike="noStrike">
                <a:solidFill>
                  <a:srgbClr val="000000"/>
                </a:solidFill>
                <a:latin typeface="Blinker"/>
                <a:ea typeface="Blinker"/>
              </a:rPr>
              <a:t>Optimize User &amp; Item matrices independently</a:t>
            </a:r>
            <a:endParaRPr b="0" lang="en-US" sz="2400" spc="-1" strike="noStrike">
              <a:solidFill>
                <a:srgbClr val="000000"/>
              </a:solidFill>
              <a:latin typeface="Blinker"/>
            </a:endParaRPr>
          </a:p>
        </p:txBody>
      </p:sp>
      <p:sp>
        <p:nvSpPr>
          <p:cNvPr id="205" name="PlaceHolder 9"/>
          <p:cNvSpPr>
            <a:spLocks noGrp="1"/>
          </p:cNvSpPr>
          <p:nvPr>
            <p:ph type="subTitle"/>
          </p:nvPr>
        </p:nvSpPr>
        <p:spPr>
          <a:xfrm>
            <a:off x="5943600" y="933840"/>
            <a:ext cx="2447640" cy="4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3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10"/>
          <p:cNvSpPr>
            <a:spLocks noGrp="1"/>
          </p:cNvSpPr>
          <p:nvPr>
            <p:ph type="subTitle"/>
          </p:nvPr>
        </p:nvSpPr>
        <p:spPr>
          <a:xfrm>
            <a:off x="5974560" y="2008800"/>
            <a:ext cx="2447640" cy="79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400" spc="-1" strike="noStrike">
                <a:solidFill>
                  <a:srgbClr val="000000"/>
                </a:solidFill>
                <a:latin typeface="Blinker"/>
                <a:ea typeface="Blinker"/>
              </a:rPr>
              <a:t>Iterate until convergence</a:t>
            </a:r>
            <a:endParaRPr b="0" lang="en-US" sz="2400" spc="-1" strike="noStrike">
              <a:solidFill>
                <a:srgbClr val="000000"/>
              </a:solidFill>
              <a:latin typeface="Blinker"/>
            </a:endParaRPr>
          </a:p>
        </p:txBody>
      </p:sp>
      <p:cxnSp>
        <p:nvCxnSpPr>
          <p:cNvPr id="207" name="Google Shape;793;p39"/>
          <p:cNvCxnSpPr/>
          <p:nvPr/>
        </p:nvCxnSpPr>
        <p:spPr>
          <a:xfrm flipH="1">
            <a:off x="3200400" y="683280"/>
            <a:ext cx="5959080" cy="288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208" name="Google Shape;794;p39"/>
          <p:cNvGrpSpPr/>
          <p:nvPr/>
        </p:nvGrpSpPr>
        <p:grpSpPr>
          <a:xfrm>
            <a:off x="765000" y="629640"/>
            <a:ext cx="1440" cy="142200"/>
            <a:chOff x="765000" y="629640"/>
            <a:chExt cx="1440" cy="142200"/>
          </a:xfrm>
        </p:grpSpPr>
        <p:cxnSp>
          <p:nvCxnSpPr>
            <p:cNvPr id="209" name="Google Shape;795;p39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210" name="Google Shape;796;p39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CF (ALS) 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3200400" y="1143000"/>
            <a:ext cx="205740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Training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3" name="" descr=""/>
          <p:cNvPicPr/>
          <p:nvPr/>
        </p:nvPicPr>
        <p:blipFill>
          <a:blip r:embed="rId1"/>
          <a:stretch/>
        </p:blipFill>
        <p:spPr>
          <a:xfrm>
            <a:off x="3195720" y="2057400"/>
            <a:ext cx="5491080" cy="1186200"/>
          </a:xfrm>
          <a:prstGeom prst="rect">
            <a:avLst/>
          </a:prstGeom>
          <a:ln w="0">
            <a:noFill/>
          </a:ln>
        </p:spPr>
      </p:pic>
      <p:pic>
        <p:nvPicPr>
          <p:cNvPr id="214" name="" descr=""/>
          <p:cNvPicPr/>
          <p:nvPr/>
        </p:nvPicPr>
        <p:blipFill>
          <a:blip r:embed="rId2"/>
          <a:stretch/>
        </p:blipFill>
        <p:spPr>
          <a:xfrm>
            <a:off x="457200" y="1743120"/>
            <a:ext cx="1352160" cy="2828880"/>
          </a:xfrm>
          <a:prstGeom prst="rect">
            <a:avLst/>
          </a:prstGeom>
          <a:ln w="0">
            <a:noFill/>
          </a:ln>
        </p:spPr>
      </p:pic>
      <p:sp>
        <p:nvSpPr>
          <p:cNvPr id="215" name=""/>
          <p:cNvSpPr/>
          <p:nvPr/>
        </p:nvSpPr>
        <p:spPr>
          <a:xfrm>
            <a:off x="2286000" y="2971800"/>
            <a:ext cx="457200" cy="0"/>
          </a:xfrm>
          <a:prstGeom prst="line">
            <a:avLst/>
          </a:prstGeom>
          <a:ln w="73080">
            <a:solidFill>
              <a:srgbClr val="3465a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26000" rIns="126000" tIns="-81000" bIns="-8100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</p:txBody>
      </p:sp>
      <p:sp>
        <p:nvSpPr>
          <p:cNvPr id="216" name=""/>
          <p:cNvSpPr txBox="1"/>
          <p:nvPr/>
        </p:nvSpPr>
        <p:spPr>
          <a:xfrm>
            <a:off x="1828800" y="2471400"/>
            <a:ext cx="124740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Feeds into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"/>
          <p:cNvSpPr txBox="1"/>
          <p:nvPr/>
        </p:nvSpPr>
        <p:spPr>
          <a:xfrm>
            <a:off x="252000" y="1371600"/>
            <a:ext cx="180540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(User_ID, Artist)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"/>
          <p:cNvSpPr txBox="1"/>
          <p:nvPr/>
        </p:nvSpPr>
        <p:spPr>
          <a:xfrm>
            <a:off x="3657600" y="3430440"/>
            <a:ext cx="4572000" cy="1370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Hyper-parameters: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Factors (k)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Regularization (</a:t>
            </a:r>
            <a:r>
              <a:rPr b="0" lang="en-US" sz="18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λ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Iterations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Alpha (not seen in the above image)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"/>
          <p:cNvSpPr txBox="1"/>
          <p:nvPr/>
        </p:nvSpPr>
        <p:spPr>
          <a:xfrm>
            <a:off x="2057400" y="3886200"/>
            <a:ext cx="5083560" cy="1340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600" spc="-1" strike="noStrike">
                <a:solidFill>
                  <a:srgbClr val="000000"/>
                </a:solidFill>
                <a:latin typeface="Arial"/>
              </a:rPr>
              <a:t>How to improve performance?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/>
            <a:r>
              <a:rPr b="0" lang="en-US" sz="1800" spc="-1" strike="noStrike" u="sng">
                <a:solidFill>
                  <a:srgbClr val="000000"/>
                </a:solidFill>
                <a:uFillTx/>
                <a:latin typeface="Arial"/>
              </a:rPr>
              <a:t>Grid Search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CF (ALS) </a:t>
            </a: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57"/>
          <p:cNvSpPr txBox="1"/>
          <p:nvPr/>
        </p:nvSpPr>
        <p:spPr>
          <a:xfrm>
            <a:off x="3200760" y="1143000"/>
            <a:ext cx="205740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algn="ctr">
              <a:lnSpc>
                <a:spcPct val="100000"/>
              </a:lnSpc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Testing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"/>
          <p:cNvSpPr txBox="1"/>
          <p:nvPr/>
        </p:nvSpPr>
        <p:spPr>
          <a:xfrm>
            <a:off x="2967840" y="3082680"/>
            <a:ext cx="297576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Using AUC for performance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3" name="" descr=""/>
          <p:cNvPicPr/>
          <p:nvPr/>
        </p:nvPicPr>
        <p:blipFill>
          <a:blip r:embed="rId1"/>
          <a:stretch/>
        </p:blipFill>
        <p:spPr>
          <a:xfrm>
            <a:off x="1143000" y="1671840"/>
            <a:ext cx="6405480" cy="1299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CF (ALS) </a:t>
            </a: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2971800" y="1063440"/>
            <a:ext cx="2514600" cy="39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Grid Search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6" name="" descr=""/>
          <p:cNvPicPr/>
          <p:nvPr/>
        </p:nvPicPr>
        <p:blipFill>
          <a:blip r:embed="rId1"/>
          <a:stretch/>
        </p:blipFill>
        <p:spPr>
          <a:xfrm>
            <a:off x="1600200" y="1600200"/>
            <a:ext cx="3429000" cy="898200"/>
          </a:xfrm>
          <a:prstGeom prst="rect">
            <a:avLst/>
          </a:prstGeom>
          <a:ln w="0">
            <a:noFill/>
          </a:ln>
        </p:spPr>
      </p:pic>
      <p:sp>
        <p:nvSpPr>
          <p:cNvPr id="227" name=""/>
          <p:cNvSpPr txBox="1"/>
          <p:nvPr/>
        </p:nvSpPr>
        <p:spPr>
          <a:xfrm>
            <a:off x="5486400" y="1683720"/>
            <a:ext cx="25812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Adjust all parameters to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improve performance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8" name="" descr=""/>
          <p:cNvPicPr/>
          <p:nvPr/>
        </p:nvPicPr>
        <p:blipFill>
          <a:blip r:embed="rId2"/>
          <a:stretch/>
        </p:blipFill>
        <p:spPr>
          <a:xfrm>
            <a:off x="685800" y="2557800"/>
            <a:ext cx="8001000" cy="2471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CF (ALS) – Performance Evaluation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/>
          </p:nvPr>
        </p:nvSpPr>
        <p:spPr>
          <a:xfrm>
            <a:off x="1371600" y="1889280"/>
            <a:ext cx="6629400" cy="245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~0.55 AUC score… Not good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Slightly better than randomly guessing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1" name="" descr=""/>
          <p:cNvPicPr/>
          <p:nvPr/>
        </p:nvPicPr>
        <p:blipFill>
          <a:blip r:embed="rId1"/>
          <a:stretch/>
        </p:blipFill>
        <p:spPr>
          <a:xfrm>
            <a:off x="761400" y="1162440"/>
            <a:ext cx="7468200" cy="437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914400" y="114480"/>
            <a:ext cx="749088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Take Aways from CF (ALS)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subTitle"/>
          </p:nvPr>
        </p:nvSpPr>
        <p:spPr>
          <a:xfrm>
            <a:off x="-76680" y="3481560"/>
            <a:ext cx="3022920" cy="871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Avg run time on smaller dataset was &lt; 5 mins per train and test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subTitle"/>
          </p:nvPr>
        </p:nvSpPr>
        <p:spPr>
          <a:xfrm>
            <a:off x="3131640" y="3481560"/>
            <a:ext cx="3022920" cy="871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Grid Search allowed for highly varied values to be tried in sequence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subTitle"/>
          </p:nvPr>
        </p:nvSpPr>
        <p:spPr>
          <a:xfrm>
            <a:off x="-76680" y="2875680"/>
            <a:ext cx="302292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Fast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Google Shape;846;p42"/>
          <p:cNvSpPr/>
          <p:nvPr/>
        </p:nvSpPr>
        <p:spPr>
          <a:xfrm>
            <a:off x="897120" y="1523880"/>
            <a:ext cx="1075320" cy="10753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7" name="Google Shape;847;p42"/>
          <p:cNvSpPr/>
          <p:nvPr/>
        </p:nvSpPr>
        <p:spPr>
          <a:xfrm>
            <a:off x="4105440" y="1523880"/>
            <a:ext cx="1075320" cy="10753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8" name="Google Shape;848;p42"/>
          <p:cNvSpPr/>
          <p:nvPr/>
        </p:nvSpPr>
        <p:spPr>
          <a:xfrm>
            <a:off x="4374000" y="1852920"/>
            <a:ext cx="537840" cy="488520"/>
          </a:xfrm>
          <a:custGeom>
            <a:avLst/>
            <a:gdLst>
              <a:gd name="textAreaLeft" fmla="*/ 0 w 537840"/>
              <a:gd name="textAreaRight" fmla="*/ 539640 w 537840"/>
              <a:gd name="textAreaTop" fmla="*/ 0 h 488520"/>
              <a:gd name="textAreaBottom" fmla="*/ 490320 h 488520"/>
            </a:gdLst>
            <a:ahLst/>
            <a:rect l="textAreaLeft" t="textAreaTop" r="textAreaRight" b="textAreaBottom"/>
            <a:pathLst>
              <a:path w="20771" h="18882">
                <a:moveTo>
                  <a:pt x="5773" y="0"/>
                </a:moveTo>
                <a:cubicBezTo>
                  <a:pt x="5505" y="0"/>
                  <a:pt x="5303" y="215"/>
                  <a:pt x="5303" y="469"/>
                </a:cubicBezTo>
                <a:cubicBezTo>
                  <a:pt x="5303" y="724"/>
                  <a:pt x="5505" y="938"/>
                  <a:pt x="5773" y="938"/>
                </a:cubicBezTo>
                <a:lnTo>
                  <a:pt x="7580" y="938"/>
                </a:lnTo>
                <a:cubicBezTo>
                  <a:pt x="7835" y="938"/>
                  <a:pt x="8049" y="724"/>
                  <a:pt x="8049" y="469"/>
                </a:cubicBezTo>
                <a:cubicBezTo>
                  <a:pt x="8049" y="215"/>
                  <a:pt x="7835" y="0"/>
                  <a:pt x="7580" y="0"/>
                </a:cubicBezTo>
                <a:close/>
                <a:moveTo>
                  <a:pt x="12013" y="2049"/>
                </a:moveTo>
                <a:cubicBezTo>
                  <a:pt x="11758" y="2049"/>
                  <a:pt x="11543" y="2263"/>
                  <a:pt x="11543" y="2518"/>
                </a:cubicBezTo>
                <a:cubicBezTo>
                  <a:pt x="11543" y="2772"/>
                  <a:pt x="11758" y="2986"/>
                  <a:pt x="12013" y="2986"/>
                </a:cubicBezTo>
                <a:lnTo>
                  <a:pt x="14584" y="2986"/>
                </a:lnTo>
                <a:cubicBezTo>
                  <a:pt x="14851" y="2986"/>
                  <a:pt x="15052" y="2772"/>
                  <a:pt x="15052" y="2518"/>
                </a:cubicBezTo>
                <a:cubicBezTo>
                  <a:pt x="15052" y="2263"/>
                  <a:pt x="14851" y="2049"/>
                  <a:pt x="14584" y="2049"/>
                </a:cubicBezTo>
                <a:close/>
                <a:moveTo>
                  <a:pt x="12013" y="3923"/>
                </a:moveTo>
                <a:cubicBezTo>
                  <a:pt x="11758" y="3923"/>
                  <a:pt x="11543" y="4138"/>
                  <a:pt x="11543" y="4393"/>
                </a:cubicBezTo>
                <a:cubicBezTo>
                  <a:pt x="11543" y="4646"/>
                  <a:pt x="11758" y="4861"/>
                  <a:pt x="12013" y="4861"/>
                </a:cubicBezTo>
                <a:lnTo>
                  <a:pt x="15735" y="4861"/>
                </a:lnTo>
                <a:cubicBezTo>
                  <a:pt x="16003" y="4861"/>
                  <a:pt x="16203" y="4646"/>
                  <a:pt x="16203" y="4393"/>
                </a:cubicBezTo>
                <a:cubicBezTo>
                  <a:pt x="16203" y="4138"/>
                  <a:pt x="16003" y="3923"/>
                  <a:pt x="15735" y="3923"/>
                </a:cubicBezTo>
                <a:close/>
                <a:moveTo>
                  <a:pt x="17128" y="938"/>
                </a:moveTo>
                <a:cubicBezTo>
                  <a:pt x="17610" y="938"/>
                  <a:pt x="18012" y="1339"/>
                  <a:pt x="18012" y="1822"/>
                </a:cubicBezTo>
                <a:lnTo>
                  <a:pt x="18012" y="5089"/>
                </a:lnTo>
                <a:cubicBezTo>
                  <a:pt x="18012" y="5584"/>
                  <a:pt x="17610" y="5973"/>
                  <a:pt x="17128" y="5973"/>
                </a:cubicBezTo>
                <a:lnTo>
                  <a:pt x="11490" y="5973"/>
                </a:lnTo>
                <a:cubicBezTo>
                  <a:pt x="11410" y="5973"/>
                  <a:pt x="11329" y="5999"/>
                  <a:pt x="11263" y="6039"/>
                </a:cubicBezTo>
                <a:lnTo>
                  <a:pt x="10165" y="6655"/>
                </a:lnTo>
                <a:lnTo>
                  <a:pt x="10165" y="1822"/>
                </a:lnTo>
                <a:cubicBezTo>
                  <a:pt x="10165" y="1339"/>
                  <a:pt x="10566" y="938"/>
                  <a:pt x="11061" y="938"/>
                </a:cubicBezTo>
                <a:close/>
                <a:moveTo>
                  <a:pt x="6094" y="6762"/>
                </a:moveTo>
                <a:cubicBezTo>
                  <a:pt x="6790" y="6762"/>
                  <a:pt x="7380" y="7205"/>
                  <a:pt x="7621" y="7807"/>
                </a:cubicBezTo>
                <a:lnTo>
                  <a:pt x="7607" y="7807"/>
                </a:lnTo>
                <a:cubicBezTo>
                  <a:pt x="6910" y="7807"/>
                  <a:pt x="6321" y="7378"/>
                  <a:pt x="6080" y="6762"/>
                </a:cubicBezTo>
                <a:close/>
                <a:moveTo>
                  <a:pt x="5183" y="7044"/>
                </a:moveTo>
                <a:cubicBezTo>
                  <a:pt x="5544" y="8035"/>
                  <a:pt x="6496" y="8744"/>
                  <a:pt x="7607" y="8744"/>
                </a:cubicBezTo>
                <a:cubicBezTo>
                  <a:pt x="7633" y="8744"/>
                  <a:pt x="7660" y="8744"/>
                  <a:pt x="7687" y="8731"/>
                </a:cubicBezTo>
                <a:lnTo>
                  <a:pt x="7687" y="8731"/>
                </a:lnTo>
                <a:cubicBezTo>
                  <a:pt x="7540" y="9481"/>
                  <a:pt x="6884" y="10043"/>
                  <a:pt x="6094" y="10043"/>
                </a:cubicBezTo>
                <a:cubicBezTo>
                  <a:pt x="5196" y="10043"/>
                  <a:pt x="4460" y="9306"/>
                  <a:pt x="4460" y="8396"/>
                </a:cubicBezTo>
                <a:cubicBezTo>
                  <a:pt x="4460" y="7833"/>
                  <a:pt x="4741" y="7338"/>
                  <a:pt x="5183" y="7044"/>
                </a:cubicBezTo>
                <a:close/>
                <a:moveTo>
                  <a:pt x="6094" y="5839"/>
                </a:moveTo>
                <a:cubicBezTo>
                  <a:pt x="5853" y="5839"/>
                  <a:pt x="5612" y="5865"/>
                  <a:pt x="5384" y="5932"/>
                </a:cubicBezTo>
                <a:lnTo>
                  <a:pt x="5371" y="5932"/>
                </a:lnTo>
                <a:cubicBezTo>
                  <a:pt x="4300" y="6253"/>
                  <a:pt x="3523" y="7231"/>
                  <a:pt x="3523" y="8396"/>
                </a:cubicBezTo>
                <a:cubicBezTo>
                  <a:pt x="3523" y="9815"/>
                  <a:pt x="4675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8276"/>
                  <a:pt x="8651" y="8155"/>
                  <a:pt x="8638" y="8035"/>
                </a:cubicBezTo>
                <a:cubicBezTo>
                  <a:pt x="8451" y="6776"/>
                  <a:pt x="7380" y="5839"/>
                  <a:pt x="6094" y="5839"/>
                </a:cubicBezTo>
                <a:close/>
                <a:moveTo>
                  <a:pt x="899" y="2116"/>
                </a:moveTo>
                <a:cubicBezTo>
                  <a:pt x="644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4" y="13323"/>
                  <a:pt x="899" y="13323"/>
                </a:cubicBezTo>
                <a:cubicBezTo>
                  <a:pt x="1166" y="13323"/>
                  <a:pt x="1367" y="13109"/>
                  <a:pt x="1367" y="12855"/>
                </a:cubicBezTo>
                <a:lnTo>
                  <a:pt x="1367" y="3053"/>
                </a:lnTo>
                <a:lnTo>
                  <a:pt x="7660" y="3053"/>
                </a:lnTo>
                <a:cubicBezTo>
                  <a:pt x="7928" y="3053"/>
                  <a:pt x="8129" y="2839"/>
                  <a:pt x="8129" y="2584"/>
                </a:cubicBezTo>
                <a:cubicBezTo>
                  <a:pt x="8129" y="2330"/>
                  <a:pt x="7928" y="2116"/>
                  <a:pt x="7660" y="2116"/>
                </a:cubicBezTo>
                <a:close/>
                <a:moveTo>
                  <a:pt x="6616" y="12748"/>
                </a:moveTo>
                <a:lnTo>
                  <a:pt x="6067" y="13498"/>
                </a:lnTo>
                <a:lnTo>
                  <a:pt x="5532" y="12748"/>
                </a:lnTo>
                <a:close/>
                <a:moveTo>
                  <a:pt x="11061" y="0"/>
                </a:moveTo>
                <a:cubicBezTo>
                  <a:pt x="10058" y="0"/>
                  <a:pt x="9227" y="817"/>
                  <a:pt x="9227" y="1822"/>
                </a:cubicBezTo>
                <a:lnTo>
                  <a:pt x="9227" y="7446"/>
                </a:lnTo>
                <a:cubicBezTo>
                  <a:pt x="9227" y="7606"/>
                  <a:pt x="9321" y="7767"/>
                  <a:pt x="9468" y="7847"/>
                </a:cubicBezTo>
                <a:cubicBezTo>
                  <a:pt x="9535" y="7887"/>
                  <a:pt x="9612" y="7908"/>
                  <a:pt x="9691" y="7908"/>
                </a:cubicBezTo>
                <a:cubicBezTo>
                  <a:pt x="9769" y="7908"/>
                  <a:pt x="9850" y="7887"/>
                  <a:pt x="9924" y="7847"/>
                </a:cubicBezTo>
                <a:lnTo>
                  <a:pt x="11611" y="6910"/>
                </a:lnTo>
                <a:lnTo>
                  <a:pt x="17128" y="6910"/>
                </a:lnTo>
                <a:cubicBezTo>
                  <a:pt x="18132" y="6910"/>
                  <a:pt x="18949" y="6093"/>
                  <a:pt x="18949" y="5089"/>
                </a:cubicBezTo>
                <a:lnTo>
                  <a:pt x="18949" y="3053"/>
                </a:lnTo>
                <a:lnTo>
                  <a:pt x="19833" y="3053"/>
                </a:lnTo>
                <a:lnTo>
                  <a:pt x="19833" y="16471"/>
                </a:lnTo>
                <a:lnTo>
                  <a:pt x="13218" y="16471"/>
                </a:lnTo>
                <a:cubicBezTo>
                  <a:pt x="12963" y="16471"/>
                  <a:pt x="12749" y="16671"/>
                  <a:pt x="12749" y="16926"/>
                </a:cubicBezTo>
                <a:cubicBezTo>
                  <a:pt x="12749" y="17194"/>
                  <a:pt x="12963" y="17394"/>
                  <a:pt x="13218" y="17394"/>
                </a:cubicBezTo>
                <a:lnTo>
                  <a:pt x="20301" y="17394"/>
                </a:lnTo>
                <a:cubicBezTo>
                  <a:pt x="20556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56" y="2116"/>
                  <a:pt x="20301" y="2116"/>
                </a:cubicBezTo>
                <a:lnTo>
                  <a:pt x="18949" y="2116"/>
                </a:lnTo>
                <a:lnTo>
                  <a:pt x="18949" y="1822"/>
                </a:lnTo>
                <a:cubicBezTo>
                  <a:pt x="18949" y="817"/>
                  <a:pt x="18132" y="0"/>
                  <a:pt x="17128" y="0"/>
                </a:cubicBezTo>
                <a:close/>
                <a:moveTo>
                  <a:pt x="5237" y="11824"/>
                </a:moveTo>
                <a:cubicBezTo>
                  <a:pt x="2974" y="11824"/>
                  <a:pt x="1956" y="13672"/>
                  <a:pt x="1381" y="15078"/>
                </a:cubicBezTo>
                <a:lnTo>
                  <a:pt x="95" y="18238"/>
                </a:lnTo>
                <a:cubicBezTo>
                  <a:pt x="1" y="18479"/>
                  <a:pt x="122" y="18747"/>
                  <a:pt x="363" y="18854"/>
                </a:cubicBezTo>
                <a:cubicBezTo>
                  <a:pt x="416" y="18867"/>
                  <a:pt x="470" y="18881"/>
                  <a:pt x="536" y="18881"/>
                </a:cubicBezTo>
                <a:cubicBezTo>
                  <a:pt x="711" y="18881"/>
                  <a:pt x="885" y="18774"/>
                  <a:pt x="965" y="18586"/>
                </a:cubicBezTo>
                <a:lnTo>
                  <a:pt x="2250" y="15426"/>
                </a:lnTo>
                <a:cubicBezTo>
                  <a:pt x="2854" y="13939"/>
                  <a:pt x="3536" y="13136"/>
                  <a:pt x="4460" y="12855"/>
                </a:cubicBezTo>
                <a:lnTo>
                  <a:pt x="5692" y="14555"/>
                </a:lnTo>
                <a:cubicBezTo>
                  <a:pt x="5786" y="14676"/>
                  <a:pt x="5919" y="14757"/>
                  <a:pt x="6067" y="14757"/>
                </a:cubicBezTo>
                <a:cubicBezTo>
                  <a:pt x="6214" y="14757"/>
                  <a:pt x="6362" y="14676"/>
                  <a:pt x="6442" y="14555"/>
                </a:cubicBezTo>
                <a:lnTo>
                  <a:pt x="7701" y="12855"/>
                </a:lnTo>
                <a:cubicBezTo>
                  <a:pt x="8638" y="13109"/>
                  <a:pt x="9321" y="13927"/>
                  <a:pt x="9937" y="15426"/>
                </a:cubicBezTo>
                <a:lnTo>
                  <a:pt x="10352" y="16457"/>
                </a:lnTo>
                <a:cubicBezTo>
                  <a:pt x="10406" y="16605"/>
                  <a:pt x="10540" y="16698"/>
                  <a:pt x="10686" y="16739"/>
                </a:cubicBezTo>
                <a:cubicBezTo>
                  <a:pt x="10716" y="16744"/>
                  <a:pt x="10746" y="16747"/>
                  <a:pt x="10776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2" y="12975"/>
                </a:lnTo>
                <a:cubicBezTo>
                  <a:pt x="15239" y="12802"/>
                  <a:pt x="15253" y="12507"/>
                  <a:pt x="15079" y="12320"/>
                </a:cubicBezTo>
                <a:cubicBezTo>
                  <a:pt x="14987" y="12221"/>
                  <a:pt x="14862" y="12170"/>
                  <a:pt x="14736" y="12170"/>
                </a:cubicBezTo>
                <a:cubicBezTo>
                  <a:pt x="14624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4" y="15078"/>
                </a:lnTo>
                <a:cubicBezTo>
                  <a:pt x="10231" y="13672"/>
                  <a:pt x="9214" y="11824"/>
                  <a:pt x="695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Google Shape;849;p42"/>
          <p:cNvSpPr/>
          <p:nvPr/>
        </p:nvSpPr>
        <p:spPr>
          <a:xfrm>
            <a:off x="1166040" y="1852920"/>
            <a:ext cx="537840" cy="488880"/>
          </a:xfrm>
          <a:custGeom>
            <a:avLst/>
            <a:gdLst>
              <a:gd name="textAreaLeft" fmla="*/ 0 w 537840"/>
              <a:gd name="textAreaRight" fmla="*/ 539640 w 537840"/>
              <a:gd name="textAreaTop" fmla="*/ 0 h 488880"/>
              <a:gd name="textAreaBottom" fmla="*/ 490680 h 488880"/>
            </a:gdLst>
            <a:ahLst/>
            <a:rect l="textAreaLeft" t="textAreaTop" r="textAreaRight" b="textAreaBottom"/>
            <a:pathLst>
              <a:path w="20770" h="18882">
                <a:moveTo>
                  <a:pt x="8209" y="0"/>
                </a:moveTo>
                <a:cubicBezTo>
                  <a:pt x="7954" y="0"/>
                  <a:pt x="7754" y="215"/>
                  <a:pt x="7754" y="469"/>
                </a:cubicBezTo>
                <a:cubicBezTo>
                  <a:pt x="7754" y="724"/>
                  <a:pt x="7954" y="938"/>
                  <a:pt x="8209" y="938"/>
                </a:cubicBezTo>
                <a:lnTo>
                  <a:pt x="13003" y="938"/>
                </a:lnTo>
                <a:cubicBezTo>
                  <a:pt x="13257" y="938"/>
                  <a:pt x="13458" y="724"/>
                  <a:pt x="13458" y="469"/>
                </a:cubicBezTo>
                <a:cubicBezTo>
                  <a:pt x="13458" y="215"/>
                  <a:pt x="13257" y="0"/>
                  <a:pt x="13003" y="0"/>
                </a:cubicBezTo>
                <a:close/>
                <a:moveTo>
                  <a:pt x="13003" y="4982"/>
                </a:moveTo>
                <a:cubicBezTo>
                  <a:pt x="12735" y="4982"/>
                  <a:pt x="12534" y="5182"/>
                  <a:pt x="12534" y="5437"/>
                </a:cubicBezTo>
                <a:cubicBezTo>
                  <a:pt x="12534" y="5705"/>
                  <a:pt x="12735" y="5905"/>
                  <a:pt x="13003" y="5905"/>
                </a:cubicBezTo>
                <a:lnTo>
                  <a:pt x="17783" y="5905"/>
                </a:lnTo>
                <a:cubicBezTo>
                  <a:pt x="18038" y="5905"/>
                  <a:pt x="18238" y="5705"/>
                  <a:pt x="18238" y="5437"/>
                </a:cubicBezTo>
                <a:cubicBezTo>
                  <a:pt x="18238" y="5182"/>
                  <a:pt x="18038" y="4982"/>
                  <a:pt x="17783" y="4982"/>
                </a:cubicBezTo>
                <a:close/>
                <a:moveTo>
                  <a:pt x="12334" y="6923"/>
                </a:moveTo>
                <a:cubicBezTo>
                  <a:pt x="12079" y="6923"/>
                  <a:pt x="11864" y="7124"/>
                  <a:pt x="11864" y="7378"/>
                </a:cubicBezTo>
                <a:cubicBezTo>
                  <a:pt x="11864" y="7646"/>
                  <a:pt x="12079" y="7847"/>
                  <a:pt x="12334" y="7847"/>
                </a:cubicBezTo>
                <a:lnTo>
                  <a:pt x="13217" y="7847"/>
                </a:lnTo>
                <a:cubicBezTo>
                  <a:pt x="13485" y="7847"/>
                  <a:pt x="13686" y="7646"/>
                  <a:pt x="13686" y="7378"/>
                </a:cubicBezTo>
                <a:cubicBezTo>
                  <a:pt x="13686" y="7124"/>
                  <a:pt x="13485" y="6923"/>
                  <a:pt x="13217" y="6923"/>
                </a:cubicBezTo>
                <a:close/>
                <a:moveTo>
                  <a:pt x="15387" y="6923"/>
                </a:moveTo>
                <a:cubicBezTo>
                  <a:pt x="15132" y="6923"/>
                  <a:pt x="14917" y="7124"/>
                  <a:pt x="14917" y="7378"/>
                </a:cubicBezTo>
                <a:cubicBezTo>
                  <a:pt x="14917" y="7646"/>
                  <a:pt x="15132" y="7847"/>
                  <a:pt x="15387" y="7847"/>
                </a:cubicBezTo>
                <a:lnTo>
                  <a:pt x="17783" y="7847"/>
                </a:lnTo>
                <a:cubicBezTo>
                  <a:pt x="18038" y="7847"/>
                  <a:pt x="18238" y="7646"/>
                  <a:pt x="18238" y="7378"/>
                </a:cubicBezTo>
                <a:cubicBezTo>
                  <a:pt x="18238" y="7124"/>
                  <a:pt x="18038" y="6923"/>
                  <a:pt x="17783" y="6923"/>
                </a:cubicBezTo>
                <a:close/>
                <a:moveTo>
                  <a:pt x="6710" y="6896"/>
                </a:moveTo>
                <a:cubicBezTo>
                  <a:pt x="7312" y="7137"/>
                  <a:pt x="7727" y="7726"/>
                  <a:pt x="7727" y="8396"/>
                </a:cubicBezTo>
                <a:cubicBezTo>
                  <a:pt x="7727" y="9306"/>
                  <a:pt x="6990" y="10029"/>
                  <a:pt x="6094" y="10029"/>
                </a:cubicBezTo>
                <a:cubicBezTo>
                  <a:pt x="5196" y="10029"/>
                  <a:pt x="4460" y="9306"/>
                  <a:pt x="4460" y="8396"/>
                </a:cubicBezTo>
                <a:cubicBezTo>
                  <a:pt x="4460" y="7807"/>
                  <a:pt x="4781" y="7285"/>
                  <a:pt x="5263" y="7003"/>
                </a:cubicBezTo>
                <a:lnTo>
                  <a:pt x="5263" y="7003"/>
                </a:lnTo>
                <a:cubicBezTo>
                  <a:pt x="5210" y="7124"/>
                  <a:pt x="5210" y="7271"/>
                  <a:pt x="5290" y="7405"/>
                </a:cubicBezTo>
                <a:cubicBezTo>
                  <a:pt x="5371" y="7558"/>
                  <a:pt x="5524" y="7644"/>
                  <a:pt x="5685" y="7644"/>
                </a:cubicBezTo>
                <a:cubicBezTo>
                  <a:pt x="5764" y="7644"/>
                  <a:pt x="5844" y="7624"/>
                  <a:pt x="5919" y="7579"/>
                </a:cubicBezTo>
                <a:cubicBezTo>
                  <a:pt x="6228" y="7405"/>
                  <a:pt x="6495" y="7178"/>
                  <a:pt x="6710" y="6896"/>
                </a:cubicBezTo>
                <a:close/>
                <a:moveTo>
                  <a:pt x="6094" y="5839"/>
                </a:moveTo>
                <a:cubicBezTo>
                  <a:pt x="4687" y="5839"/>
                  <a:pt x="3536" y="6990"/>
                  <a:pt x="3536" y="8396"/>
                </a:cubicBezTo>
                <a:cubicBezTo>
                  <a:pt x="3536" y="9815"/>
                  <a:pt x="4687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7164"/>
                  <a:pt x="7781" y="6133"/>
                  <a:pt x="6615" y="5892"/>
                </a:cubicBezTo>
                <a:lnTo>
                  <a:pt x="6589" y="5892"/>
                </a:lnTo>
                <a:cubicBezTo>
                  <a:pt x="6428" y="5852"/>
                  <a:pt x="6267" y="5839"/>
                  <a:pt x="6094" y="5839"/>
                </a:cubicBezTo>
                <a:close/>
                <a:moveTo>
                  <a:pt x="6481" y="12748"/>
                </a:moveTo>
                <a:lnTo>
                  <a:pt x="6308" y="13605"/>
                </a:lnTo>
                <a:lnTo>
                  <a:pt x="5892" y="13605"/>
                </a:lnTo>
                <a:lnTo>
                  <a:pt x="5705" y="12748"/>
                </a:lnTo>
                <a:close/>
                <a:moveTo>
                  <a:pt x="8397" y="14194"/>
                </a:moveTo>
                <a:cubicBezTo>
                  <a:pt x="8142" y="14194"/>
                  <a:pt x="7942" y="14409"/>
                  <a:pt x="7942" y="14662"/>
                </a:cubicBezTo>
                <a:lnTo>
                  <a:pt x="7942" y="14730"/>
                </a:lnTo>
                <a:cubicBezTo>
                  <a:pt x="7942" y="14984"/>
                  <a:pt x="8142" y="15185"/>
                  <a:pt x="8397" y="15185"/>
                </a:cubicBezTo>
                <a:cubicBezTo>
                  <a:pt x="8665" y="15185"/>
                  <a:pt x="8865" y="14984"/>
                  <a:pt x="8865" y="14730"/>
                </a:cubicBezTo>
                <a:lnTo>
                  <a:pt x="8865" y="14662"/>
                </a:lnTo>
                <a:cubicBezTo>
                  <a:pt x="8865" y="14409"/>
                  <a:pt x="8665" y="14194"/>
                  <a:pt x="8397" y="14194"/>
                </a:cubicBezTo>
                <a:close/>
                <a:moveTo>
                  <a:pt x="911" y="2116"/>
                </a:moveTo>
                <a:cubicBezTo>
                  <a:pt x="643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3" y="13323"/>
                  <a:pt x="911" y="13323"/>
                </a:cubicBezTo>
                <a:cubicBezTo>
                  <a:pt x="1166" y="13323"/>
                  <a:pt x="1366" y="13109"/>
                  <a:pt x="1366" y="12855"/>
                </a:cubicBezTo>
                <a:lnTo>
                  <a:pt x="1366" y="3053"/>
                </a:lnTo>
                <a:lnTo>
                  <a:pt x="19845" y="3053"/>
                </a:lnTo>
                <a:lnTo>
                  <a:pt x="19845" y="16471"/>
                </a:lnTo>
                <a:lnTo>
                  <a:pt x="13217" y="16471"/>
                </a:lnTo>
                <a:cubicBezTo>
                  <a:pt x="12962" y="16471"/>
                  <a:pt x="12762" y="16671"/>
                  <a:pt x="12762" y="16926"/>
                </a:cubicBezTo>
                <a:cubicBezTo>
                  <a:pt x="12762" y="17194"/>
                  <a:pt x="12962" y="17394"/>
                  <a:pt x="13217" y="17394"/>
                </a:cubicBezTo>
                <a:lnTo>
                  <a:pt x="20300" y="17394"/>
                </a:lnTo>
                <a:cubicBezTo>
                  <a:pt x="20568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68" y="2116"/>
                  <a:pt x="20300" y="2116"/>
                </a:cubicBezTo>
                <a:close/>
                <a:moveTo>
                  <a:pt x="6267" y="14543"/>
                </a:moveTo>
                <a:lnTo>
                  <a:pt x="6562" y="17247"/>
                </a:lnTo>
                <a:lnTo>
                  <a:pt x="6094" y="17622"/>
                </a:lnTo>
                <a:lnTo>
                  <a:pt x="5624" y="17247"/>
                </a:lnTo>
                <a:lnTo>
                  <a:pt x="5919" y="14543"/>
                </a:lnTo>
                <a:close/>
                <a:moveTo>
                  <a:pt x="5076" y="11824"/>
                </a:moveTo>
                <a:cubicBezTo>
                  <a:pt x="2920" y="11904"/>
                  <a:pt x="1943" y="13712"/>
                  <a:pt x="1393" y="15078"/>
                </a:cubicBezTo>
                <a:lnTo>
                  <a:pt x="108" y="18238"/>
                </a:lnTo>
                <a:cubicBezTo>
                  <a:pt x="0" y="18479"/>
                  <a:pt x="121" y="18747"/>
                  <a:pt x="363" y="18854"/>
                </a:cubicBezTo>
                <a:cubicBezTo>
                  <a:pt x="416" y="18867"/>
                  <a:pt x="482" y="18881"/>
                  <a:pt x="536" y="18881"/>
                </a:cubicBezTo>
                <a:cubicBezTo>
                  <a:pt x="724" y="18881"/>
                  <a:pt x="898" y="18774"/>
                  <a:pt x="965" y="18586"/>
                </a:cubicBezTo>
                <a:lnTo>
                  <a:pt x="2250" y="15426"/>
                </a:lnTo>
                <a:cubicBezTo>
                  <a:pt x="2920" y="13779"/>
                  <a:pt x="3683" y="12962"/>
                  <a:pt x="4767" y="12788"/>
                </a:cubicBezTo>
                <a:lnTo>
                  <a:pt x="5035" y="14100"/>
                </a:lnTo>
                <a:lnTo>
                  <a:pt x="4674" y="17394"/>
                </a:lnTo>
                <a:cubicBezTo>
                  <a:pt x="4647" y="17555"/>
                  <a:pt x="4714" y="17716"/>
                  <a:pt x="4848" y="17810"/>
                </a:cubicBezTo>
                <a:lnTo>
                  <a:pt x="5651" y="18465"/>
                </a:lnTo>
                <a:cubicBezTo>
                  <a:pt x="5746" y="18533"/>
                  <a:pt x="5839" y="18573"/>
                  <a:pt x="5946" y="18573"/>
                </a:cubicBezTo>
                <a:lnTo>
                  <a:pt x="6240" y="18573"/>
                </a:lnTo>
                <a:cubicBezTo>
                  <a:pt x="6348" y="18573"/>
                  <a:pt x="6455" y="18533"/>
                  <a:pt x="6535" y="18465"/>
                </a:cubicBezTo>
                <a:lnTo>
                  <a:pt x="7352" y="17810"/>
                </a:lnTo>
                <a:cubicBezTo>
                  <a:pt x="7472" y="17716"/>
                  <a:pt x="7540" y="17555"/>
                  <a:pt x="7513" y="17394"/>
                </a:cubicBezTo>
                <a:lnTo>
                  <a:pt x="7151" y="14100"/>
                </a:lnTo>
                <a:lnTo>
                  <a:pt x="7433" y="12788"/>
                </a:lnTo>
                <a:cubicBezTo>
                  <a:pt x="8504" y="12962"/>
                  <a:pt x="9267" y="13779"/>
                  <a:pt x="9936" y="15426"/>
                </a:cubicBezTo>
                <a:lnTo>
                  <a:pt x="10352" y="16457"/>
                </a:lnTo>
                <a:cubicBezTo>
                  <a:pt x="10418" y="16605"/>
                  <a:pt x="10539" y="16698"/>
                  <a:pt x="10686" y="16739"/>
                </a:cubicBezTo>
                <a:cubicBezTo>
                  <a:pt x="10715" y="16744"/>
                  <a:pt x="10745" y="16747"/>
                  <a:pt x="10775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1" y="12975"/>
                </a:lnTo>
                <a:cubicBezTo>
                  <a:pt x="15239" y="12802"/>
                  <a:pt x="15253" y="12507"/>
                  <a:pt x="15078" y="12320"/>
                </a:cubicBezTo>
                <a:cubicBezTo>
                  <a:pt x="14987" y="12221"/>
                  <a:pt x="14861" y="12170"/>
                  <a:pt x="14736" y="12170"/>
                </a:cubicBezTo>
                <a:cubicBezTo>
                  <a:pt x="14623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3" y="15078"/>
                </a:lnTo>
                <a:cubicBezTo>
                  <a:pt x="10245" y="13712"/>
                  <a:pt x="9267" y="11904"/>
                  <a:pt x="711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40" name="Google Shape;850;p42"/>
          <p:cNvCxnSpPr/>
          <p:nvPr/>
        </p:nvCxnSpPr>
        <p:spPr>
          <a:xfrm flipH="1">
            <a:off x="4989240" y="699840"/>
            <a:ext cx="421920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241" name="Google Shape;851;p42"/>
          <p:cNvGrpSpPr/>
          <p:nvPr/>
        </p:nvGrpSpPr>
        <p:grpSpPr>
          <a:xfrm>
            <a:off x="765000" y="629640"/>
            <a:ext cx="1440" cy="142200"/>
            <a:chOff x="765000" y="629640"/>
            <a:chExt cx="1440" cy="142200"/>
          </a:xfrm>
        </p:grpSpPr>
        <p:cxnSp>
          <p:nvCxnSpPr>
            <p:cNvPr id="242" name="Google Shape;852;p42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243" name="Google Shape;853;p42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sp>
        <p:nvSpPr>
          <p:cNvPr id="244" name="PlaceHolder 58"/>
          <p:cNvSpPr txBox="1"/>
          <p:nvPr/>
        </p:nvSpPr>
        <p:spPr>
          <a:xfrm>
            <a:off x="3169800" y="2858040"/>
            <a:ext cx="3022920" cy="570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Easy Tuning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Google Shape;847;p 4"/>
          <p:cNvSpPr/>
          <p:nvPr/>
        </p:nvSpPr>
        <p:spPr>
          <a:xfrm>
            <a:off x="7129440" y="1523880"/>
            <a:ext cx="1075320" cy="10753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6" name="Google Shape;848;p 4"/>
          <p:cNvSpPr/>
          <p:nvPr/>
        </p:nvSpPr>
        <p:spPr>
          <a:xfrm>
            <a:off x="7398000" y="1852920"/>
            <a:ext cx="537840" cy="488520"/>
          </a:xfrm>
          <a:custGeom>
            <a:avLst/>
            <a:gdLst>
              <a:gd name="textAreaLeft" fmla="*/ 0 w 537840"/>
              <a:gd name="textAreaRight" fmla="*/ 539640 w 537840"/>
              <a:gd name="textAreaTop" fmla="*/ 0 h 488520"/>
              <a:gd name="textAreaBottom" fmla="*/ 490320 h 488520"/>
            </a:gdLst>
            <a:ahLst/>
            <a:rect l="textAreaLeft" t="textAreaTop" r="textAreaRight" b="textAreaBottom"/>
            <a:pathLst>
              <a:path w="20771" h="18882">
                <a:moveTo>
                  <a:pt x="5773" y="0"/>
                </a:moveTo>
                <a:cubicBezTo>
                  <a:pt x="5505" y="0"/>
                  <a:pt x="5303" y="215"/>
                  <a:pt x="5303" y="469"/>
                </a:cubicBezTo>
                <a:cubicBezTo>
                  <a:pt x="5303" y="724"/>
                  <a:pt x="5505" y="938"/>
                  <a:pt x="5773" y="938"/>
                </a:cubicBezTo>
                <a:lnTo>
                  <a:pt x="7580" y="938"/>
                </a:lnTo>
                <a:cubicBezTo>
                  <a:pt x="7835" y="938"/>
                  <a:pt x="8049" y="724"/>
                  <a:pt x="8049" y="469"/>
                </a:cubicBezTo>
                <a:cubicBezTo>
                  <a:pt x="8049" y="215"/>
                  <a:pt x="7835" y="0"/>
                  <a:pt x="7580" y="0"/>
                </a:cubicBezTo>
                <a:close/>
                <a:moveTo>
                  <a:pt x="12013" y="2049"/>
                </a:moveTo>
                <a:cubicBezTo>
                  <a:pt x="11758" y="2049"/>
                  <a:pt x="11543" y="2263"/>
                  <a:pt x="11543" y="2518"/>
                </a:cubicBezTo>
                <a:cubicBezTo>
                  <a:pt x="11543" y="2772"/>
                  <a:pt x="11758" y="2986"/>
                  <a:pt x="12013" y="2986"/>
                </a:cubicBezTo>
                <a:lnTo>
                  <a:pt x="14584" y="2986"/>
                </a:lnTo>
                <a:cubicBezTo>
                  <a:pt x="14851" y="2986"/>
                  <a:pt x="15052" y="2772"/>
                  <a:pt x="15052" y="2518"/>
                </a:cubicBezTo>
                <a:cubicBezTo>
                  <a:pt x="15052" y="2263"/>
                  <a:pt x="14851" y="2049"/>
                  <a:pt x="14584" y="2049"/>
                </a:cubicBezTo>
                <a:close/>
                <a:moveTo>
                  <a:pt x="12013" y="3923"/>
                </a:moveTo>
                <a:cubicBezTo>
                  <a:pt x="11758" y="3923"/>
                  <a:pt x="11543" y="4138"/>
                  <a:pt x="11543" y="4393"/>
                </a:cubicBezTo>
                <a:cubicBezTo>
                  <a:pt x="11543" y="4646"/>
                  <a:pt x="11758" y="4861"/>
                  <a:pt x="12013" y="4861"/>
                </a:cubicBezTo>
                <a:lnTo>
                  <a:pt x="15735" y="4861"/>
                </a:lnTo>
                <a:cubicBezTo>
                  <a:pt x="16003" y="4861"/>
                  <a:pt x="16203" y="4646"/>
                  <a:pt x="16203" y="4393"/>
                </a:cubicBezTo>
                <a:cubicBezTo>
                  <a:pt x="16203" y="4138"/>
                  <a:pt x="16003" y="3923"/>
                  <a:pt x="15735" y="3923"/>
                </a:cubicBezTo>
                <a:close/>
                <a:moveTo>
                  <a:pt x="17128" y="938"/>
                </a:moveTo>
                <a:cubicBezTo>
                  <a:pt x="17610" y="938"/>
                  <a:pt x="18012" y="1339"/>
                  <a:pt x="18012" y="1822"/>
                </a:cubicBezTo>
                <a:lnTo>
                  <a:pt x="18012" y="5089"/>
                </a:lnTo>
                <a:cubicBezTo>
                  <a:pt x="18012" y="5584"/>
                  <a:pt x="17610" y="5973"/>
                  <a:pt x="17128" y="5973"/>
                </a:cubicBezTo>
                <a:lnTo>
                  <a:pt x="11490" y="5973"/>
                </a:lnTo>
                <a:cubicBezTo>
                  <a:pt x="11410" y="5973"/>
                  <a:pt x="11329" y="5999"/>
                  <a:pt x="11263" y="6039"/>
                </a:cubicBezTo>
                <a:lnTo>
                  <a:pt x="10165" y="6655"/>
                </a:lnTo>
                <a:lnTo>
                  <a:pt x="10165" y="1822"/>
                </a:lnTo>
                <a:cubicBezTo>
                  <a:pt x="10165" y="1339"/>
                  <a:pt x="10566" y="938"/>
                  <a:pt x="11061" y="938"/>
                </a:cubicBezTo>
                <a:close/>
                <a:moveTo>
                  <a:pt x="6094" y="6762"/>
                </a:moveTo>
                <a:cubicBezTo>
                  <a:pt x="6790" y="6762"/>
                  <a:pt x="7380" y="7205"/>
                  <a:pt x="7621" y="7807"/>
                </a:cubicBezTo>
                <a:lnTo>
                  <a:pt x="7607" y="7807"/>
                </a:lnTo>
                <a:cubicBezTo>
                  <a:pt x="6910" y="7807"/>
                  <a:pt x="6321" y="7378"/>
                  <a:pt x="6080" y="6762"/>
                </a:cubicBezTo>
                <a:close/>
                <a:moveTo>
                  <a:pt x="5183" y="7044"/>
                </a:moveTo>
                <a:cubicBezTo>
                  <a:pt x="5544" y="8035"/>
                  <a:pt x="6496" y="8744"/>
                  <a:pt x="7607" y="8744"/>
                </a:cubicBezTo>
                <a:cubicBezTo>
                  <a:pt x="7633" y="8744"/>
                  <a:pt x="7660" y="8744"/>
                  <a:pt x="7687" y="8731"/>
                </a:cubicBezTo>
                <a:lnTo>
                  <a:pt x="7687" y="8731"/>
                </a:lnTo>
                <a:cubicBezTo>
                  <a:pt x="7540" y="9481"/>
                  <a:pt x="6884" y="10043"/>
                  <a:pt x="6094" y="10043"/>
                </a:cubicBezTo>
                <a:cubicBezTo>
                  <a:pt x="5196" y="10043"/>
                  <a:pt x="4460" y="9306"/>
                  <a:pt x="4460" y="8396"/>
                </a:cubicBezTo>
                <a:cubicBezTo>
                  <a:pt x="4460" y="7833"/>
                  <a:pt x="4741" y="7338"/>
                  <a:pt x="5183" y="7044"/>
                </a:cubicBezTo>
                <a:close/>
                <a:moveTo>
                  <a:pt x="6094" y="5839"/>
                </a:moveTo>
                <a:cubicBezTo>
                  <a:pt x="5853" y="5839"/>
                  <a:pt x="5612" y="5865"/>
                  <a:pt x="5384" y="5932"/>
                </a:cubicBezTo>
                <a:lnTo>
                  <a:pt x="5371" y="5932"/>
                </a:lnTo>
                <a:cubicBezTo>
                  <a:pt x="4300" y="6253"/>
                  <a:pt x="3523" y="7231"/>
                  <a:pt x="3523" y="8396"/>
                </a:cubicBezTo>
                <a:cubicBezTo>
                  <a:pt x="3523" y="9815"/>
                  <a:pt x="4675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8276"/>
                  <a:pt x="8651" y="8155"/>
                  <a:pt x="8638" y="8035"/>
                </a:cubicBezTo>
                <a:cubicBezTo>
                  <a:pt x="8451" y="6776"/>
                  <a:pt x="7380" y="5839"/>
                  <a:pt x="6094" y="5839"/>
                </a:cubicBezTo>
                <a:close/>
                <a:moveTo>
                  <a:pt x="899" y="2116"/>
                </a:moveTo>
                <a:cubicBezTo>
                  <a:pt x="644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4" y="13323"/>
                  <a:pt x="899" y="13323"/>
                </a:cubicBezTo>
                <a:cubicBezTo>
                  <a:pt x="1166" y="13323"/>
                  <a:pt x="1367" y="13109"/>
                  <a:pt x="1367" y="12855"/>
                </a:cubicBezTo>
                <a:lnTo>
                  <a:pt x="1367" y="3053"/>
                </a:lnTo>
                <a:lnTo>
                  <a:pt x="7660" y="3053"/>
                </a:lnTo>
                <a:cubicBezTo>
                  <a:pt x="7928" y="3053"/>
                  <a:pt x="8129" y="2839"/>
                  <a:pt x="8129" y="2584"/>
                </a:cubicBezTo>
                <a:cubicBezTo>
                  <a:pt x="8129" y="2330"/>
                  <a:pt x="7928" y="2116"/>
                  <a:pt x="7660" y="2116"/>
                </a:cubicBezTo>
                <a:close/>
                <a:moveTo>
                  <a:pt x="6616" y="12748"/>
                </a:moveTo>
                <a:lnTo>
                  <a:pt x="6067" y="13498"/>
                </a:lnTo>
                <a:lnTo>
                  <a:pt x="5532" y="12748"/>
                </a:lnTo>
                <a:close/>
                <a:moveTo>
                  <a:pt x="11061" y="0"/>
                </a:moveTo>
                <a:cubicBezTo>
                  <a:pt x="10058" y="0"/>
                  <a:pt x="9227" y="817"/>
                  <a:pt x="9227" y="1822"/>
                </a:cubicBezTo>
                <a:lnTo>
                  <a:pt x="9227" y="7446"/>
                </a:lnTo>
                <a:cubicBezTo>
                  <a:pt x="9227" y="7606"/>
                  <a:pt x="9321" y="7767"/>
                  <a:pt x="9468" y="7847"/>
                </a:cubicBezTo>
                <a:cubicBezTo>
                  <a:pt x="9535" y="7887"/>
                  <a:pt x="9612" y="7908"/>
                  <a:pt x="9691" y="7908"/>
                </a:cubicBezTo>
                <a:cubicBezTo>
                  <a:pt x="9769" y="7908"/>
                  <a:pt x="9850" y="7887"/>
                  <a:pt x="9924" y="7847"/>
                </a:cubicBezTo>
                <a:lnTo>
                  <a:pt x="11611" y="6910"/>
                </a:lnTo>
                <a:lnTo>
                  <a:pt x="17128" y="6910"/>
                </a:lnTo>
                <a:cubicBezTo>
                  <a:pt x="18132" y="6910"/>
                  <a:pt x="18949" y="6093"/>
                  <a:pt x="18949" y="5089"/>
                </a:cubicBezTo>
                <a:lnTo>
                  <a:pt x="18949" y="3053"/>
                </a:lnTo>
                <a:lnTo>
                  <a:pt x="19833" y="3053"/>
                </a:lnTo>
                <a:lnTo>
                  <a:pt x="19833" y="16471"/>
                </a:lnTo>
                <a:lnTo>
                  <a:pt x="13218" y="16471"/>
                </a:lnTo>
                <a:cubicBezTo>
                  <a:pt x="12963" y="16471"/>
                  <a:pt x="12749" y="16671"/>
                  <a:pt x="12749" y="16926"/>
                </a:cubicBezTo>
                <a:cubicBezTo>
                  <a:pt x="12749" y="17194"/>
                  <a:pt x="12963" y="17394"/>
                  <a:pt x="13218" y="17394"/>
                </a:cubicBezTo>
                <a:lnTo>
                  <a:pt x="20301" y="17394"/>
                </a:lnTo>
                <a:cubicBezTo>
                  <a:pt x="20556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56" y="2116"/>
                  <a:pt x="20301" y="2116"/>
                </a:cubicBezTo>
                <a:lnTo>
                  <a:pt x="18949" y="2116"/>
                </a:lnTo>
                <a:lnTo>
                  <a:pt x="18949" y="1822"/>
                </a:lnTo>
                <a:cubicBezTo>
                  <a:pt x="18949" y="817"/>
                  <a:pt x="18132" y="0"/>
                  <a:pt x="17128" y="0"/>
                </a:cubicBezTo>
                <a:close/>
                <a:moveTo>
                  <a:pt x="5237" y="11824"/>
                </a:moveTo>
                <a:cubicBezTo>
                  <a:pt x="2974" y="11824"/>
                  <a:pt x="1956" y="13672"/>
                  <a:pt x="1381" y="15078"/>
                </a:cubicBezTo>
                <a:lnTo>
                  <a:pt x="95" y="18238"/>
                </a:lnTo>
                <a:cubicBezTo>
                  <a:pt x="1" y="18479"/>
                  <a:pt x="122" y="18747"/>
                  <a:pt x="363" y="18854"/>
                </a:cubicBezTo>
                <a:cubicBezTo>
                  <a:pt x="416" y="18867"/>
                  <a:pt x="470" y="18881"/>
                  <a:pt x="536" y="18881"/>
                </a:cubicBezTo>
                <a:cubicBezTo>
                  <a:pt x="711" y="18881"/>
                  <a:pt x="885" y="18774"/>
                  <a:pt x="965" y="18586"/>
                </a:cubicBezTo>
                <a:lnTo>
                  <a:pt x="2250" y="15426"/>
                </a:lnTo>
                <a:cubicBezTo>
                  <a:pt x="2854" y="13939"/>
                  <a:pt x="3536" y="13136"/>
                  <a:pt x="4460" y="12855"/>
                </a:cubicBezTo>
                <a:lnTo>
                  <a:pt x="5692" y="14555"/>
                </a:lnTo>
                <a:cubicBezTo>
                  <a:pt x="5786" y="14676"/>
                  <a:pt x="5919" y="14757"/>
                  <a:pt x="6067" y="14757"/>
                </a:cubicBezTo>
                <a:cubicBezTo>
                  <a:pt x="6214" y="14757"/>
                  <a:pt x="6362" y="14676"/>
                  <a:pt x="6442" y="14555"/>
                </a:cubicBezTo>
                <a:lnTo>
                  <a:pt x="7701" y="12855"/>
                </a:lnTo>
                <a:cubicBezTo>
                  <a:pt x="8638" y="13109"/>
                  <a:pt x="9321" y="13927"/>
                  <a:pt x="9937" y="15426"/>
                </a:cubicBezTo>
                <a:lnTo>
                  <a:pt x="10352" y="16457"/>
                </a:lnTo>
                <a:cubicBezTo>
                  <a:pt x="10406" y="16605"/>
                  <a:pt x="10540" y="16698"/>
                  <a:pt x="10686" y="16739"/>
                </a:cubicBezTo>
                <a:cubicBezTo>
                  <a:pt x="10716" y="16744"/>
                  <a:pt x="10746" y="16747"/>
                  <a:pt x="10776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2" y="12975"/>
                </a:lnTo>
                <a:cubicBezTo>
                  <a:pt x="15239" y="12802"/>
                  <a:pt x="15253" y="12507"/>
                  <a:pt x="15079" y="12320"/>
                </a:cubicBezTo>
                <a:cubicBezTo>
                  <a:pt x="14987" y="12221"/>
                  <a:pt x="14862" y="12170"/>
                  <a:pt x="14736" y="12170"/>
                </a:cubicBezTo>
                <a:cubicBezTo>
                  <a:pt x="14624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4" y="15078"/>
                </a:lnTo>
                <a:cubicBezTo>
                  <a:pt x="10231" y="13672"/>
                  <a:pt x="9214" y="11824"/>
                  <a:pt x="695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61"/>
          <p:cNvSpPr txBox="1"/>
          <p:nvPr/>
        </p:nvSpPr>
        <p:spPr>
          <a:xfrm>
            <a:off x="6084000" y="3481560"/>
            <a:ext cx="3022920" cy="8712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Such a low AUC means it is not learning well. This would require many more iterations of Grid Search to find optimal solutions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62"/>
          <p:cNvSpPr txBox="1"/>
          <p:nvPr/>
        </p:nvSpPr>
        <p:spPr>
          <a:xfrm>
            <a:off x="6158160" y="2858040"/>
            <a:ext cx="3022920" cy="570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Poor Prediction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560" y="943560"/>
            <a:ext cx="8229240" cy="322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rgbClr val="eeeeee"/>
                </a:solidFill>
                <a:latin typeface="Barlow ExtraBold"/>
                <a:ea typeface="Barlow ExtraBold"/>
              </a:rPr>
              <a:t>Neural Collaborative Filtering</a:t>
            </a:r>
            <a:endParaRPr b="0" lang="en-US" sz="6000" spc="-1" strike="noStrike">
              <a:solidFill>
                <a:srgbClr val="eeeee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931680" y="114480"/>
            <a:ext cx="749088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NCF – Overview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title"/>
          </p:nvPr>
        </p:nvSpPr>
        <p:spPr>
          <a:xfrm>
            <a:off x="849600" y="3502440"/>
            <a:ext cx="2217600" cy="109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15K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title"/>
          </p:nvPr>
        </p:nvSpPr>
        <p:spPr>
          <a:xfrm>
            <a:off x="3467880" y="3502440"/>
            <a:ext cx="2217600" cy="109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20M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 type="title"/>
          </p:nvPr>
        </p:nvSpPr>
        <p:spPr>
          <a:xfrm>
            <a:off x="6089400" y="3502440"/>
            <a:ext cx="2217600" cy="109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35%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5"/>
          <p:cNvSpPr>
            <a:spLocks noGrp="1"/>
          </p:cNvSpPr>
          <p:nvPr>
            <p:ph type="subTitle"/>
          </p:nvPr>
        </p:nvSpPr>
        <p:spPr>
          <a:xfrm>
            <a:off x="752760" y="933840"/>
            <a:ext cx="2447640" cy="4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1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6"/>
          <p:cNvSpPr>
            <a:spLocks noGrp="1"/>
          </p:cNvSpPr>
          <p:nvPr>
            <p:ph type="subTitle"/>
          </p:nvPr>
        </p:nvSpPr>
        <p:spPr>
          <a:xfrm>
            <a:off x="734400" y="2008800"/>
            <a:ext cx="2447640" cy="79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User Matrix and Item Matrix are fed. Then performs Dot product to create input matrix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7"/>
          <p:cNvSpPr>
            <a:spLocks noGrp="1"/>
          </p:cNvSpPr>
          <p:nvPr>
            <p:ph type="subTitle"/>
          </p:nvPr>
        </p:nvSpPr>
        <p:spPr>
          <a:xfrm>
            <a:off x="3267360" y="933840"/>
            <a:ext cx="2447640" cy="4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2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8"/>
          <p:cNvSpPr>
            <a:spLocks noGrp="1"/>
          </p:cNvSpPr>
          <p:nvPr>
            <p:ph type="subTitle"/>
          </p:nvPr>
        </p:nvSpPr>
        <p:spPr>
          <a:xfrm>
            <a:off x="3352680" y="2008800"/>
            <a:ext cx="2447640" cy="79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Run through Hidden Layers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9"/>
          <p:cNvSpPr>
            <a:spLocks noGrp="1"/>
          </p:cNvSpPr>
          <p:nvPr>
            <p:ph type="subTitle"/>
          </p:nvPr>
        </p:nvSpPr>
        <p:spPr>
          <a:xfrm>
            <a:off x="6010560" y="933840"/>
            <a:ext cx="2447640" cy="4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3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10"/>
          <p:cNvSpPr>
            <a:spLocks noGrp="1"/>
          </p:cNvSpPr>
          <p:nvPr>
            <p:ph type="subTitle"/>
          </p:nvPr>
        </p:nvSpPr>
        <p:spPr>
          <a:xfrm>
            <a:off x="5974560" y="2008800"/>
            <a:ext cx="2447640" cy="79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Output Binary Classifier (0;1) for interactions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60" name="Google Shape;793;p 1"/>
          <p:cNvCxnSpPr/>
          <p:nvPr/>
        </p:nvCxnSpPr>
        <p:spPr>
          <a:xfrm flipH="1">
            <a:off x="6288480" y="699840"/>
            <a:ext cx="291996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261" name="Google Shape;794;p 1"/>
          <p:cNvGrpSpPr/>
          <p:nvPr/>
        </p:nvGrpSpPr>
        <p:grpSpPr>
          <a:xfrm>
            <a:off x="765000" y="629640"/>
            <a:ext cx="1440" cy="142200"/>
            <a:chOff x="765000" y="629640"/>
            <a:chExt cx="1440" cy="142200"/>
          </a:xfrm>
        </p:grpSpPr>
        <p:cxnSp>
          <p:nvCxnSpPr>
            <p:cNvPr id="262" name="Google Shape;795;p 1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263" name="Google Shape;796;p 1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NCF 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7772400" cy="39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Setup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6" name="" descr=""/>
          <p:cNvPicPr/>
          <p:nvPr/>
        </p:nvPicPr>
        <p:blipFill>
          <a:blip r:embed="rId1"/>
          <a:stretch/>
        </p:blipFill>
        <p:spPr>
          <a:xfrm>
            <a:off x="191520" y="1828800"/>
            <a:ext cx="3243600" cy="2542320"/>
          </a:xfrm>
          <a:prstGeom prst="rect">
            <a:avLst/>
          </a:prstGeom>
          <a:ln w="0">
            <a:noFill/>
          </a:ln>
        </p:spPr>
      </p:pic>
      <p:sp>
        <p:nvSpPr>
          <p:cNvPr id="267" name=""/>
          <p:cNvSpPr txBox="1"/>
          <p:nvPr/>
        </p:nvSpPr>
        <p:spPr>
          <a:xfrm>
            <a:off x="191520" y="4454280"/>
            <a:ext cx="328068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Use GPU for faster processing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8" name="" descr=""/>
          <p:cNvPicPr/>
          <p:nvPr/>
        </p:nvPicPr>
        <p:blipFill>
          <a:blip r:embed="rId2"/>
          <a:stretch/>
        </p:blipFill>
        <p:spPr>
          <a:xfrm>
            <a:off x="4114800" y="1828800"/>
            <a:ext cx="4572000" cy="2390040"/>
          </a:xfrm>
          <a:prstGeom prst="rect">
            <a:avLst/>
          </a:prstGeom>
          <a:ln w="0">
            <a:noFill/>
          </a:ln>
        </p:spPr>
      </p:pic>
      <p:sp>
        <p:nvSpPr>
          <p:cNvPr id="269" name=""/>
          <p:cNvSpPr txBox="1"/>
          <p:nvPr/>
        </p:nvSpPr>
        <p:spPr>
          <a:xfrm>
            <a:off x="4572000" y="4343400"/>
            <a:ext cx="373788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Input → Embedding → Dot product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31680" y="375120"/>
            <a:ext cx="749088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Table of contents</a:t>
            </a:r>
            <a:endParaRPr b="0" lang="en-US" sz="3200" spc="-1" strike="noStrike">
              <a:solidFill>
                <a:srgbClr val="000000"/>
              </a:solidFill>
              <a:latin typeface="Barlow ExtraBold"/>
            </a:endParaRPr>
          </a:p>
        </p:txBody>
      </p:sp>
      <p:cxnSp>
        <p:nvCxnSpPr>
          <p:cNvPr id="76" name="Google Shape;159;p27"/>
          <p:cNvCxnSpPr/>
          <p:nvPr/>
        </p:nvCxnSpPr>
        <p:spPr>
          <a:xfrm flipH="1">
            <a:off x="4426920" y="1143000"/>
            <a:ext cx="471816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77" name="Google Shape;160;p27"/>
          <p:cNvGrpSpPr/>
          <p:nvPr/>
        </p:nvGrpSpPr>
        <p:grpSpPr>
          <a:xfrm>
            <a:off x="765000" y="629640"/>
            <a:ext cx="1440" cy="142200"/>
            <a:chOff x="765000" y="629640"/>
            <a:chExt cx="1440" cy="142200"/>
          </a:xfrm>
        </p:grpSpPr>
        <p:cxnSp>
          <p:nvCxnSpPr>
            <p:cNvPr id="78" name="Google Shape;161;p27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79" name="Google Shape;162;p27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sp>
        <p:nvSpPr>
          <p:cNvPr id="80" name=""/>
          <p:cNvSpPr/>
          <p:nvPr/>
        </p:nvSpPr>
        <p:spPr>
          <a:xfrm>
            <a:off x="167040" y="1828800"/>
            <a:ext cx="4404600" cy="21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1)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Dataset Overview</a:t>
            </a:r>
            <a:endParaRPr b="0" lang="en-US" sz="25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    </a:t>
            </a: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a)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Data Visualization</a:t>
            </a:r>
            <a:endParaRPr b="0" lang="en-US" sz="25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    </a:t>
            </a: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b)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Data Preparation</a:t>
            </a:r>
            <a:endParaRPr b="0" lang="en-US" sz="25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</p:txBody>
      </p:sp>
      <p:sp>
        <p:nvSpPr>
          <p:cNvPr id="81" name=""/>
          <p:cNvSpPr/>
          <p:nvPr/>
        </p:nvSpPr>
        <p:spPr>
          <a:xfrm>
            <a:off x="4707000" y="1828800"/>
            <a:ext cx="4436640" cy="221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2)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Models &amp; Algorithms</a:t>
            </a:r>
            <a:endParaRPr b="0" lang="en-US" sz="25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3)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Future</a:t>
            </a:r>
            <a:r>
              <a:rPr b="0" lang="en-US" sz="2500" spc="-1" strike="noStrike">
                <a:solidFill>
                  <a:srgbClr val="eeeeee"/>
                </a:solidFill>
                <a:latin typeface="Blinker"/>
              </a:rPr>
              <a:t>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Work</a:t>
            </a:r>
            <a:endParaRPr b="0" lang="en-US" sz="25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eeeeee"/>
                </a:solidFill>
                <a:latin typeface="Blinker"/>
              </a:rPr>
              <a:t>4) </a:t>
            </a:r>
            <a:r>
              <a:rPr b="1" lang="en-US" sz="2500" spc="-1" strike="noStrike">
                <a:solidFill>
                  <a:srgbClr val="eeeeee"/>
                </a:solidFill>
                <a:latin typeface="Blinker"/>
              </a:rPr>
              <a:t>Conclusion</a:t>
            </a:r>
            <a:endParaRPr b="0" lang="en-US" sz="25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NCF 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7543800" cy="39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Model Structure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"/>
          <p:cNvSpPr txBox="1"/>
          <p:nvPr/>
        </p:nvSpPr>
        <p:spPr>
          <a:xfrm>
            <a:off x="1798920" y="3539880"/>
            <a:ext cx="528768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Dot Product → Hidden layers 1 → 2 → 3 → output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3" name="" descr=""/>
          <p:cNvPicPr/>
          <p:nvPr/>
        </p:nvPicPr>
        <p:blipFill>
          <a:blip r:embed="rId1"/>
          <a:stretch/>
        </p:blipFill>
        <p:spPr>
          <a:xfrm>
            <a:off x="645840" y="1828800"/>
            <a:ext cx="2783160" cy="1600200"/>
          </a:xfrm>
          <a:prstGeom prst="rect">
            <a:avLst/>
          </a:prstGeom>
          <a:ln w="0">
            <a:noFill/>
          </a:ln>
        </p:spPr>
      </p:pic>
      <p:pic>
        <p:nvPicPr>
          <p:cNvPr id="274" name="" descr=""/>
          <p:cNvPicPr/>
          <p:nvPr/>
        </p:nvPicPr>
        <p:blipFill>
          <a:blip r:embed="rId2"/>
          <a:stretch/>
        </p:blipFill>
        <p:spPr>
          <a:xfrm>
            <a:off x="3657600" y="1828800"/>
            <a:ext cx="5067720" cy="1600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NCF – Code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457920" y="1203480"/>
            <a:ext cx="8000280" cy="39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Compile then Train model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7" name="" descr=""/>
          <p:cNvPicPr/>
          <p:nvPr/>
        </p:nvPicPr>
        <p:blipFill>
          <a:blip r:embed="rId1"/>
          <a:srcRect l="0" t="0" r="0" b="9053"/>
          <a:stretch/>
        </p:blipFill>
        <p:spPr>
          <a:xfrm>
            <a:off x="228600" y="1600200"/>
            <a:ext cx="3641760" cy="2971440"/>
          </a:xfrm>
          <a:prstGeom prst="rect">
            <a:avLst/>
          </a:prstGeom>
          <a:ln w="0">
            <a:noFill/>
          </a:ln>
        </p:spPr>
      </p:pic>
      <p:pic>
        <p:nvPicPr>
          <p:cNvPr id="278" name="" descr=""/>
          <p:cNvPicPr/>
          <p:nvPr/>
        </p:nvPicPr>
        <p:blipFill>
          <a:blip r:embed="rId2"/>
          <a:stretch/>
        </p:blipFill>
        <p:spPr>
          <a:xfrm>
            <a:off x="4079880" y="1729800"/>
            <a:ext cx="4835520" cy="1470600"/>
          </a:xfrm>
          <a:prstGeom prst="rect">
            <a:avLst/>
          </a:prstGeom>
          <a:ln w="0">
            <a:noFill/>
          </a:ln>
        </p:spPr>
      </p:pic>
      <p:sp>
        <p:nvSpPr>
          <p:cNvPr id="279" name=""/>
          <p:cNvSpPr txBox="1"/>
          <p:nvPr/>
        </p:nvSpPr>
        <p:spPr>
          <a:xfrm>
            <a:off x="937800" y="4649400"/>
            <a:ext cx="180540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Model summary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"/>
          <p:cNvSpPr txBox="1"/>
          <p:nvPr/>
        </p:nvSpPr>
        <p:spPr>
          <a:xfrm>
            <a:off x="5715000" y="3200400"/>
            <a:ext cx="1678680" cy="34632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Model Training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"/>
          <p:cNvSpPr txBox="1"/>
          <p:nvPr/>
        </p:nvSpPr>
        <p:spPr>
          <a:xfrm>
            <a:off x="4497840" y="3981600"/>
            <a:ext cx="4079160" cy="60228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US" sz="1800" spc="-1" strike="noStrike" u="sng">
                <a:solidFill>
                  <a:srgbClr val="000000"/>
                </a:solidFill>
                <a:uFillTx/>
                <a:latin typeface="Arial"/>
              </a:rPr>
              <a:t>Note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: I printed Precision and Recall to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get a better idea of performance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NCF – Performance Evaluation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/>
          </p:nvPr>
        </p:nvSpPr>
        <p:spPr>
          <a:xfrm>
            <a:off x="4800600" y="1828800"/>
            <a:ext cx="3885480" cy="1611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Very low probability for interactions (&lt; 0.2)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4" name="" descr=""/>
          <p:cNvPicPr/>
          <p:nvPr/>
        </p:nvPicPr>
        <p:blipFill>
          <a:blip r:embed="rId1"/>
          <a:stretch/>
        </p:blipFill>
        <p:spPr>
          <a:xfrm>
            <a:off x="417600" y="1573920"/>
            <a:ext cx="4155120" cy="2241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914400" y="114480"/>
            <a:ext cx="749088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Take Aways from NCF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subTitle"/>
          </p:nvPr>
        </p:nvSpPr>
        <p:spPr>
          <a:xfrm>
            <a:off x="367920" y="2971800"/>
            <a:ext cx="2603880" cy="190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Despite me running many different models using both my CPU and GPU, NCF would run slower on average for training and testing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subTitle"/>
          </p:nvPr>
        </p:nvSpPr>
        <p:spPr>
          <a:xfrm>
            <a:off x="6281640" y="3121560"/>
            <a:ext cx="2633760" cy="122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High Accuracy but Extremely low Precision and Recall indicates model is overfitting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 type="subTitle"/>
          </p:nvPr>
        </p:nvSpPr>
        <p:spPr>
          <a:xfrm>
            <a:off x="175320" y="2515680"/>
            <a:ext cx="302292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Slower than CF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5"/>
          <p:cNvSpPr>
            <a:spLocks noGrp="1"/>
          </p:cNvSpPr>
          <p:nvPr>
            <p:ph type="subTitle"/>
          </p:nvPr>
        </p:nvSpPr>
        <p:spPr>
          <a:xfrm>
            <a:off x="6011640" y="2515680"/>
            <a:ext cx="302292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Poor Learning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Google Shape;846;p 1"/>
          <p:cNvSpPr/>
          <p:nvPr/>
        </p:nvSpPr>
        <p:spPr>
          <a:xfrm>
            <a:off x="1077120" y="1199880"/>
            <a:ext cx="1075320" cy="10753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1" name="Google Shape;847;p 1"/>
          <p:cNvSpPr/>
          <p:nvPr/>
        </p:nvSpPr>
        <p:spPr>
          <a:xfrm>
            <a:off x="7021440" y="1199880"/>
            <a:ext cx="1075320" cy="10753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2" name="Google Shape;848;p 1"/>
          <p:cNvSpPr/>
          <p:nvPr/>
        </p:nvSpPr>
        <p:spPr>
          <a:xfrm>
            <a:off x="7290000" y="1528920"/>
            <a:ext cx="537840" cy="488520"/>
          </a:xfrm>
          <a:custGeom>
            <a:avLst/>
            <a:gdLst>
              <a:gd name="textAreaLeft" fmla="*/ 0 w 537840"/>
              <a:gd name="textAreaRight" fmla="*/ 539640 w 537840"/>
              <a:gd name="textAreaTop" fmla="*/ 0 h 488520"/>
              <a:gd name="textAreaBottom" fmla="*/ 490320 h 488520"/>
            </a:gdLst>
            <a:ahLst/>
            <a:rect l="textAreaLeft" t="textAreaTop" r="textAreaRight" b="textAreaBottom"/>
            <a:pathLst>
              <a:path w="20771" h="18882">
                <a:moveTo>
                  <a:pt x="5773" y="0"/>
                </a:moveTo>
                <a:cubicBezTo>
                  <a:pt x="5505" y="0"/>
                  <a:pt x="5303" y="215"/>
                  <a:pt x="5303" y="469"/>
                </a:cubicBezTo>
                <a:cubicBezTo>
                  <a:pt x="5303" y="724"/>
                  <a:pt x="5505" y="938"/>
                  <a:pt x="5773" y="938"/>
                </a:cubicBezTo>
                <a:lnTo>
                  <a:pt x="7580" y="938"/>
                </a:lnTo>
                <a:cubicBezTo>
                  <a:pt x="7835" y="938"/>
                  <a:pt x="8049" y="724"/>
                  <a:pt x="8049" y="469"/>
                </a:cubicBezTo>
                <a:cubicBezTo>
                  <a:pt x="8049" y="215"/>
                  <a:pt x="7835" y="0"/>
                  <a:pt x="7580" y="0"/>
                </a:cubicBezTo>
                <a:close/>
                <a:moveTo>
                  <a:pt x="12013" y="2049"/>
                </a:moveTo>
                <a:cubicBezTo>
                  <a:pt x="11758" y="2049"/>
                  <a:pt x="11543" y="2263"/>
                  <a:pt x="11543" y="2518"/>
                </a:cubicBezTo>
                <a:cubicBezTo>
                  <a:pt x="11543" y="2772"/>
                  <a:pt x="11758" y="2986"/>
                  <a:pt x="12013" y="2986"/>
                </a:cubicBezTo>
                <a:lnTo>
                  <a:pt x="14584" y="2986"/>
                </a:lnTo>
                <a:cubicBezTo>
                  <a:pt x="14851" y="2986"/>
                  <a:pt x="15052" y="2772"/>
                  <a:pt x="15052" y="2518"/>
                </a:cubicBezTo>
                <a:cubicBezTo>
                  <a:pt x="15052" y="2263"/>
                  <a:pt x="14851" y="2049"/>
                  <a:pt x="14584" y="2049"/>
                </a:cubicBezTo>
                <a:close/>
                <a:moveTo>
                  <a:pt x="12013" y="3923"/>
                </a:moveTo>
                <a:cubicBezTo>
                  <a:pt x="11758" y="3923"/>
                  <a:pt x="11543" y="4138"/>
                  <a:pt x="11543" y="4393"/>
                </a:cubicBezTo>
                <a:cubicBezTo>
                  <a:pt x="11543" y="4646"/>
                  <a:pt x="11758" y="4861"/>
                  <a:pt x="12013" y="4861"/>
                </a:cubicBezTo>
                <a:lnTo>
                  <a:pt x="15735" y="4861"/>
                </a:lnTo>
                <a:cubicBezTo>
                  <a:pt x="16003" y="4861"/>
                  <a:pt x="16203" y="4646"/>
                  <a:pt x="16203" y="4393"/>
                </a:cubicBezTo>
                <a:cubicBezTo>
                  <a:pt x="16203" y="4138"/>
                  <a:pt x="16003" y="3923"/>
                  <a:pt x="15735" y="3923"/>
                </a:cubicBezTo>
                <a:close/>
                <a:moveTo>
                  <a:pt x="17128" y="938"/>
                </a:moveTo>
                <a:cubicBezTo>
                  <a:pt x="17610" y="938"/>
                  <a:pt x="18012" y="1339"/>
                  <a:pt x="18012" y="1822"/>
                </a:cubicBezTo>
                <a:lnTo>
                  <a:pt x="18012" y="5089"/>
                </a:lnTo>
                <a:cubicBezTo>
                  <a:pt x="18012" y="5584"/>
                  <a:pt x="17610" y="5973"/>
                  <a:pt x="17128" y="5973"/>
                </a:cubicBezTo>
                <a:lnTo>
                  <a:pt x="11490" y="5973"/>
                </a:lnTo>
                <a:cubicBezTo>
                  <a:pt x="11410" y="5973"/>
                  <a:pt x="11329" y="5999"/>
                  <a:pt x="11263" y="6039"/>
                </a:cubicBezTo>
                <a:lnTo>
                  <a:pt x="10165" y="6655"/>
                </a:lnTo>
                <a:lnTo>
                  <a:pt x="10165" y="1822"/>
                </a:lnTo>
                <a:cubicBezTo>
                  <a:pt x="10165" y="1339"/>
                  <a:pt x="10566" y="938"/>
                  <a:pt x="11061" y="938"/>
                </a:cubicBezTo>
                <a:close/>
                <a:moveTo>
                  <a:pt x="6094" y="6762"/>
                </a:moveTo>
                <a:cubicBezTo>
                  <a:pt x="6790" y="6762"/>
                  <a:pt x="7380" y="7205"/>
                  <a:pt x="7621" y="7807"/>
                </a:cubicBezTo>
                <a:lnTo>
                  <a:pt x="7607" y="7807"/>
                </a:lnTo>
                <a:cubicBezTo>
                  <a:pt x="6910" y="7807"/>
                  <a:pt x="6321" y="7378"/>
                  <a:pt x="6080" y="6762"/>
                </a:cubicBezTo>
                <a:close/>
                <a:moveTo>
                  <a:pt x="5183" y="7044"/>
                </a:moveTo>
                <a:cubicBezTo>
                  <a:pt x="5544" y="8035"/>
                  <a:pt x="6496" y="8744"/>
                  <a:pt x="7607" y="8744"/>
                </a:cubicBezTo>
                <a:cubicBezTo>
                  <a:pt x="7633" y="8744"/>
                  <a:pt x="7660" y="8744"/>
                  <a:pt x="7687" y="8731"/>
                </a:cubicBezTo>
                <a:lnTo>
                  <a:pt x="7687" y="8731"/>
                </a:lnTo>
                <a:cubicBezTo>
                  <a:pt x="7540" y="9481"/>
                  <a:pt x="6884" y="10043"/>
                  <a:pt x="6094" y="10043"/>
                </a:cubicBezTo>
                <a:cubicBezTo>
                  <a:pt x="5196" y="10043"/>
                  <a:pt x="4460" y="9306"/>
                  <a:pt x="4460" y="8396"/>
                </a:cubicBezTo>
                <a:cubicBezTo>
                  <a:pt x="4460" y="7833"/>
                  <a:pt x="4741" y="7338"/>
                  <a:pt x="5183" y="7044"/>
                </a:cubicBezTo>
                <a:close/>
                <a:moveTo>
                  <a:pt x="6094" y="5839"/>
                </a:moveTo>
                <a:cubicBezTo>
                  <a:pt x="5853" y="5839"/>
                  <a:pt x="5612" y="5865"/>
                  <a:pt x="5384" y="5932"/>
                </a:cubicBezTo>
                <a:lnTo>
                  <a:pt x="5371" y="5932"/>
                </a:lnTo>
                <a:cubicBezTo>
                  <a:pt x="4300" y="6253"/>
                  <a:pt x="3523" y="7231"/>
                  <a:pt x="3523" y="8396"/>
                </a:cubicBezTo>
                <a:cubicBezTo>
                  <a:pt x="3523" y="9815"/>
                  <a:pt x="4675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8276"/>
                  <a:pt x="8651" y="8155"/>
                  <a:pt x="8638" y="8035"/>
                </a:cubicBezTo>
                <a:cubicBezTo>
                  <a:pt x="8451" y="6776"/>
                  <a:pt x="7380" y="5839"/>
                  <a:pt x="6094" y="5839"/>
                </a:cubicBezTo>
                <a:close/>
                <a:moveTo>
                  <a:pt x="899" y="2116"/>
                </a:moveTo>
                <a:cubicBezTo>
                  <a:pt x="644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4" y="13323"/>
                  <a:pt x="899" y="13323"/>
                </a:cubicBezTo>
                <a:cubicBezTo>
                  <a:pt x="1166" y="13323"/>
                  <a:pt x="1367" y="13109"/>
                  <a:pt x="1367" y="12855"/>
                </a:cubicBezTo>
                <a:lnTo>
                  <a:pt x="1367" y="3053"/>
                </a:lnTo>
                <a:lnTo>
                  <a:pt x="7660" y="3053"/>
                </a:lnTo>
                <a:cubicBezTo>
                  <a:pt x="7928" y="3053"/>
                  <a:pt x="8129" y="2839"/>
                  <a:pt x="8129" y="2584"/>
                </a:cubicBezTo>
                <a:cubicBezTo>
                  <a:pt x="8129" y="2330"/>
                  <a:pt x="7928" y="2116"/>
                  <a:pt x="7660" y="2116"/>
                </a:cubicBezTo>
                <a:close/>
                <a:moveTo>
                  <a:pt x="6616" y="12748"/>
                </a:moveTo>
                <a:lnTo>
                  <a:pt x="6067" y="13498"/>
                </a:lnTo>
                <a:lnTo>
                  <a:pt x="5532" y="12748"/>
                </a:lnTo>
                <a:close/>
                <a:moveTo>
                  <a:pt x="11061" y="0"/>
                </a:moveTo>
                <a:cubicBezTo>
                  <a:pt x="10058" y="0"/>
                  <a:pt x="9227" y="817"/>
                  <a:pt x="9227" y="1822"/>
                </a:cubicBezTo>
                <a:lnTo>
                  <a:pt x="9227" y="7446"/>
                </a:lnTo>
                <a:cubicBezTo>
                  <a:pt x="9227" y="7606"/>
                  <a:pt x="9321" y="7767"/>
                  <a:pt x="9468" y="7847"/>
                </a:cubicBezTo>
                <a:cubicBezTo>
                  <a:pt x="9535" y="7887"/>
                  <a:pt x="9612" y="7908"/>
                  <a:pt x="9691" y="7908"/>
                </a:cubicBezTo>
                <a:cubicBezTo>
                  <a:pt x="9769" y="7908"/>
                  <a:pt x="9850" y="7887"/>
                  <a:pt x="9924" y="7847"/>
                </a:cubicBezTo>
                <a:lnTo>
                  <a:pt x="11611" y="6910"/>
                </a:lnTo>
                <a:lnTo>
                  <a:pt x="17128" y="6910"/>
                </a:lnTo>
                <a:cubicBezTo>
                  <a:pt x="18132" y="6910"/>
                  <a:pt x="18949" y="6093"/>
                  <a:pt x="18949" y="5089"/>
                </a:cubicBezTo>
                <a:lnTo>
                  <a:pt x="18949" y="3053"/>
                </a:lnTo>
                <a:lnTo>
                  <a:pt x="19833" y="3053"/>
                </a:lnTo>
                <a:lnTo>
                  <a:pt x="19833" y="16471"/>
                </a:lnTo>
                <a:lnTo>
                  <a:pt x="13218" y="16471"/>
                </a:lnTo>
                <a:cubicBezTo>
                  <a:pt x="12963" y="16471"/>
                  <a:pt x="12749" y="16671"/>
                  <a:pt x="12749" y="16926"/>
                </a:cubicBezTo>
                <a:cubicBezTo>
                  <a:pt x="12749" y="17194"/>
                  <a:pt x="12963" y="17394"/>
                  <a:pt x="13218" y="17394"/>
                </a:cubicBezTo>
                <a:lnTo>
                  <a:pt x="20301" y="17394"/>
                </a:lnTo>
                <a:cubicBezTo>
                  <a:pt x="20556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56" y="2116"/>
                  <a:pt x="20301" y="2116"/>
                </a:cubicBezTo>
                <a:lnTo>
                  <a:pt x="18949" y="2116"/>
                </a:lnTo>
                <a:lnTo>
                  <a:pt x="18949" y="1822"/>
                </a:lnTo>
                <a:cubicBezTo>
                  <a:pt x="18949" y="817"/>
                  <a:pt x="18132" y="0"/>
                  <a:pt x="17128" y="0"/>
                </a:cubicBezTo>
                <a:close/>
                <a:moveTo>
                  <a:pt x="5237" y="11824"/>
                </a:moveTo>
                <a:cubicBezTo>
                  <a:pt x="2974" y="11824"/>
                  <a:pt x="1956" y="13672"/>
                  <a:pt x="1381" y="15078"/>
                </a:cubicBezTo>
                <a:lnTo>
                  <a:pt x="95" y="18238"/>
                </a:lnTo>
                <a:cubicBezTo>
                  <a:pt x="1" y="18479"/>
                  <a:pt x="122" y="18747"/>
                  <a:pt x="363" y="18854"/>
                </a:cubicBezTo>
                <a:cubicBezTo>
                  <a:pt x="416" y="18867"/>
                  <a:pt x="470" y="18881"/>
                  <a:pt x="536" y="18881"/>
                </a:cubicBezTo>
                <a:cubicBezTo>
                  <a:pt x="711" y="18881"/>
                  <a:pt x="885" y="18774"/>
                  <a:pt x="965" y="18586"/>
                </a:cubicBezTo>
                <a:lnTo>
                  <a:pt x="2250" y="15426"/>
                </a:lnTo>
                <a:cubicBezTo>
                  <a:pt x="2854" y="13939"/>
                  <a:pt x="3536" y="13136"/>
                  <a:pt x="4460" y="12855"/>
                </a:cubicBezTo>
                <a:lnTo>
                  <a:pt x="5692" y="14555"/>
                </a:lnTo>
                <a:cubicBezTo>
                  <a:pt x="5786" y="14676"/>
                  <a:pt x="5919" y="14757"/>
                  <a:pt x="6067" y="14757"/>
                </a:cubicBezTo>
                <a:cubicBezTo>
                  <a:pt x="6214" y="14757"/>
                  <a:pt x="6362" y="14676"/>
                  <a:pt x="6442" y="14555"/>
                </a:cubicBezTo>
                <a:lnTo>
                  <a:pt x="7701" y="12855"/>
                </a:lnTo>
                <a:cubicBezTo>
                  <a:pt x="8638" y="13109"/>
                  <a:pt x="9321" y="13927"/>
                  <a:pt x="9937" y="15426"/>
                </a:cubicBezTo>
                <a:lnTo>
                  <a:pt x="10352" y="16457"/>
                </a:lnTo>
                <a:cubicBezTo>
                  <a:pt x="10406" y="16605"/>
                  <a:pt x="10540" y="16698"/>
                  <a:pt x="10686" y="16739"/>
                </a:cubicBezTo>
                <a:cubicBezTo>
                  <a:pt x="10716" y="16744"/>
                  <a:pt x="10746" y="16747"/>
                  <a:pt x="10776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2" y="12975"/>
                </a:lnTo>
                <a:cubicBezTo>
                  <a:pt x="15239" y="12802"/>
                  <a:pt x="15253" y="12507"/>
                  <a:pt x="15079" y="12320"/>
                </a:cubicBezTo>
                <a:cubicBezTo>
                  <a:pt x="14987" y="12221"/>
                  <a:pt x="14862" y="12170"/>
                  <a:pt x="14736" y="12170"/>
                </a:cubicBezTo>
                <a:cubicBezTo>
                  <a:pt x="14624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4" y="15078"/>
                </a:lnTo>
                <a:cubicBezTo>
                  <a:pt x="10231" y="13672"/>
                  <a:pt x="9214" y="11824"/>
                  <a:pt x="695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Google Shape;849;p 1"/>
          <p:cNvSpPr/>
          <p:nvPr/>
        </p:nvSpPr>
        <p:spPr>
          <a:xfrm>
            <a:off x="1346040" y="1528920"/>
            <a:ext cx="537840" cy="488880"/>
          </a:xfrm>
          <a:custGeom>
            <a:avLst/>
            <a:gdLst>
              <a:gd name="textAreaLeft" fmla="*/ 0 w 537840"/>
              <a:gd name="textAreaRight" fmla="*/ 539640 w 537840"/>
              <a:gd name="textAreaTop" fmla="*/ 0 h 488880"/>
              <a:gd name="textAreaBottom" fmla="*/ 490680 h 488880"/>
            </a:gdLst>
            <a:ahLst/>
            <a:rect l="textAreaLeft" t="textAreaTop" r="textAreaRight" b="textAreaBottom"/>
            <a:pathLst>
              <a:path w="20770" h="18882">
                <a:moveTo>
                  <a:pt x="8209" y="0"/>
                </a:moveTo>
                <a:cubicBezTo>
                  <a:pt x="7954" y="0"/>
                  <a:pt x="7754" y="215"/>
                  <a:pt x="7754" y="469"/>
                </a:cubicBezTo>
                <a:cubicBezTo>
                  <a:pt x="7754" y="724"/>
                  <a:pt x="7954" y="938"/>
                  <a:pt x="8209" y="938"/>
                </a:cubicBezTo>
                <a:lnTo>
                  <a:pt x="13003" y="938"/>
                </a:lnTo>
                <a:cubicBezTo>
                  <a:pt x="13257" y="938"/>
                  <a:pt x="13458" y="724"/>
                  <a:pt x="13458" y="469"/>
                </a:cubicBezTo>
                <a:cubicBezTo>
                  <a:pt x="13458" y="215"/>
                  <a:pt x="13257" y="0"/>
                  <a:pt x="13003" y="0"/>
                </a:cubicBezTo>
                <a:close/>
                <a:moveTo>
                  <a:pt x="13003" y="4982"/>
                </a:moveTo>
                <a:cubicBezTo>
                  <a:pt x="12735" y="4982"/>
                  <a:pt x="12534" y="5182"/>
                  <a:pt x="12534" y="5437"/>
                </a:cubicBezTo>
                <a:cubicBezTo>
                  <a:pt x="12534" y="5705"/>
                  <a:pt x="12735" y="5905"/>
                  <a:pt x="13003" y="5905"/>
                </a:cubicBezTo>
                <a:lnTo>
                  <a:pt x="17783" y="5905"/>
                </a:lnTo>
                <a:cubicBezTo>
                  <a:pt x="18038" y="5905"/>
                  <a:pt x="18238" y="5705"/>
                  <a:pt x="18238" y="5437"/>
                </a:cubicBezTo>
                <a:cubicBezTo>
                  <a:pt x="18238" y="5182"/>
                  <a:pt x="18038" y="4982"/>
                  <a:pt x="17783" y="4982"/>
                </a:cubicBezTo>
                <a:close/>
                <a:moveTo>
                  <a:pt x="12334" y="6923"/>
                </a:moveTo>
                <a:cubicBezTo>
                  <a:pt x="12079" y="6923"/>
                  <a:pt x="11864" y="7124"/>
                  <a:pt x="11864" y="7378"/>
                </a:cubicBezTo>
                <a:cubicBezTo>
                  <a:pt x="11864" y="7646"/>
                  <a:pt x="12079" y="7847"/>
                  <a:pt x="12334" y="7847"/>
                </a:cubicBezTo>
                <a:lnTo>
                  <a:pt x="13217" y="7847"/>
                </a:lnTo>
                <a:cubicBezTo>
                  <a:pt x="13485" y="7847"/>
                  <a:pt x="13686" y="7646"/>
                  <a:pt x="13686" y="7378"/>
                </a:cubicBezTo>
                <a:cubicBezTo>
                  <a:pt x="13686" y="7124"/>
                  <a:pt x="13485" y="6923"/>
                  <a:pt x="13217" y="6923"/>
                </a:cubicBezTo>
                <a:close/>
                <a:moveTo>
                  <a:pt x="15387" y="6923"/>
                </a:moveTo>
                <a:cubicBezTo>
                  <a:pt x="15132" y="6923"/>
                  <a:pt x="14917" y="7124"/>
                  <a:pt x="14917" y="7378"/>
                </a:cubicBezTo>
                <a:cubicBezTo>
                  <a:pt x="14917" y="7646"/>
                  <a:pt x="15132" y="7847"/>
                  <a:pt x="15387" y="7847"/>
                </a:cubicBezTo>
                <a:lnTo>
                  <a:pt x="17783" y="7847"/>
                </a:lnTo>
                <a:cubicBezTo>
                  <a:pt x="18038" y="7847"/>
                  <a:pt x="18238" y="7646"/>
                  <a:pt x="18238" y="7378"/>
                </a:cubicBezTo>
                <a:cubicBezTo>
                  <a:pt x="18238" y="7124"/>
                  <a:pt x="18038" y="6923"/>
                  <a:pt x="17783" y="6923"/>
                </a:cubicBezTo>
                <a:close/>
                <a:moveTo>
                  <a:pt x="6710" y="6896"/>
                </a:moveTo>
                <a:cubicBezTo>
                  <a:pt x="7312" y="7137"/>
                  <a:pt x="7727" y="7726"/>
                  <a:pt x="7727" y="8396"/>
                </a:cubicBezTo>
                <a:cubicBezTo>
                  <a:pt x="7727" y="9306"/>
                  <a:pt x="6990" y="10029"/>
                  <a:pt x="6094" y="10029"/>
                </a:cubicBezTo>
                <a:cubicBezTo>
                  <a:pt x="5196" y="10029"/>
                  <a:pt x="4460" y="9306"/>
                  <a:pt x="4460" y="8396"/>
                </a:cubicBezTo>
                <a:cubicBezTo>
                  <a:pt x="4460" y="7807"/>
                  <a:pt x="4781" y="7285"/>
                  <a:pt x="5263" y="7003"/>
                </a:cubicBezTo>
                <a:lnTo>
                  <a:pt x="5263" y="7003"/>
                </a:lnTo>
                <a:cubicBezTo>
                  <a:pt x="5210" y="7124"/>
                  <a:pt x="5210" y="7271"/>
                  <a:pt x="5290" y="7405"/>
                </a:cubicBezTo>
                <a:cubicBezTo>
                  <a:pt x="5371" y="7558"/>
                  <a:pt x="5524" y="7644"/>
                  <a:pt x="5685" y="7644"/>
                </a:cubicBezTo>
                <a:cubicBezTo>
                  <a:pt x="5764" y="7644"/>
                  <a:pt x="5844" y="7624"/>
                  <a:pt x="5919" y="7579"/>
                </a:cubicBezTo>
                <a:cubicBezTo>
                  <a:pt x="6228" y="7405"/>
                  <a:pt x="6495" y="7178"/>
                  <a:pt x="6710" y="6896"/>
                </a:cubicBezTo>
                <a:close/>
                <a:moveTo>
                  <a:pt x="6094" y="5839"/>
                </a:moveTo>
                <a:cubicBezTo>
                  <a:pt x="4687" y="5839"/>
                  <a:pt x="3536" y="6990"/>
                  <a:pt x="3536" y="8396"/>
                </a:cubicBezTo>
                <a:cubicBezTo>
                  <a:pt x="3536" y="9815"/>
                  <a:pt x="4687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7164"/>
                  <a:pt x="7781" y="6133"/>
                  <a:pt x="6615" y="5892"/>
                </a:cubicBezTo>
                <a:lnTo>
                  <a:pt x="6589" y="5892"/>
                </a:lnTo>
                <a:cubicBezTo>
                  <a:pt x="6428" y="5852"/>
                  <a:pt x="6267" y="5839"/>
                  <a:pt x="6094" y="5839"/>
                </a:cubicBezTo>
                <a:close/>
                <a:moveTo>
                  <a:pt x="6481" y="12748"/>
                </a:moveTo>
                <a:lnTo>
                  <a:pt x="6308" y="13605"/>
                </a:lnTo>
                <a:lnTo>
                  <a:pt x="5892" y="13605"/>
                </a:lnTo>
                <a:lnTo>
                  <a:pt x="5705" y="12748"/>
                </a:lnTo>
                <a:close/>
                <a:moveTo>
                  <a:pt x="8397" y="14194"/>
                </a:moveTo>
                <a:cubicBezTo>
                  <a:pt x="8142" y="14194"/>
                  <a:pt x="7942" y="14409"/>
                  <a:pt x="7942" y="14662"/>
                </a:cubicBezTo>
                <a:lnTo>
                  <a:pt x="7942" y="14730"/>
                </a:lnTo>
                <a:cubicBezTo>
                  <a:pt x="7942" y="14984"/>
                  <a:pt x="8142" y="15185"/>
                  <a:pt x="8397" y="15185"/>
                </a:cubicBezTo>
                <a:cubicBezTo>
                  <a:pt x="8665" y="15185"/>
                  <a:pt x="8865" y="14984"/>
                  <a:pt x="8865" y="14730"/>
                </a:cubicBezTo>
                <a:lnTo>
                  <a:pt x="8865" y="14662"/>
                </a:lnTo>
                <a:cubicBezTo>
                  <a:pt x="8865" y="14409"/>
                  <a:pt x="8665" y="14194"/>
                  <a:pt x="8397" y="14194"/>
                </a:cubicBezTo>
                <a:close/>
                <a:moveTo>
                  <a:pt x="911" y="2116"/>
                </a:moveTo>
                <a:cubicBezTo>
                  <a:pt x="643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3" y="13323"/>
                  <a:pt x="911" y="13323"/>
                </a:cubicBezTo>
                <a:cubicBezTo>
                  <a:pt x="1166" y="13323"/>
                  <a:pt x="1366" y="13109"/>
                  <a:pt x="1366" y="12855"/>
                </a:cubicBezTo>
                <a:lnTo>
                  <a:pt x="1366" y="3053"/>
                </a:lnTo>
                <a:lnTo>
                  <a:pt x="19845" y="3053"/>
                </a:lnTo>
                <a:lnTo>
                  <a:pt x="19845" y="16471"/>
                </a:lnTo>
                <a:lnTo>
                  <a:pt x="13217" y="16471"/>
                </a:lnTo>
                <a:cubicBezTo>
                  <a:pt x="12962" y="16471"/>
                  <a:pt x="12762" y="16671"/>
                  <a:pt x="12762" y="16926"/>
                </a:cubicBezTo>
                <a:cubicBezTo>
                  <a:pt x="12762" y="17194"/>
                  <a:pt x="12962" y="17394"/>
                  <a:pt x="13217" y="17394"/>
                </a:cubicBezTo>
                <a:lnTo>
                  <a:pt x="20300" y="17394"/>
                </a:lnTo>
                <a:cubicBezTo>
                  <a:pt x="20568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68" y="2116"/>
                  <a:pt x="20300" y="2116"/>
                </a:cubicBezTo>
                <a:close/>
                <a:moveTo>
                  <a:pt x="6267" y="14543"/>
                </a:moveTo>
                <a:lnTo>
                  <a:pt x="6562" y="17247"/>
                </a:lnTo>
                <a:lnTo>
                  <a:pt x="6094" y="17622"/>
                </a:lnTo>
                <a:lnTo>
                  <a:pt x="5624" y="17247"/>
                </a:lnTo>
                <a:lnTo>
                  <a:pt x="5919" y="14543"/>
                </a:lnTo>
                <a:close/>
                <a:moveTo>
                  <a:pt x="5076" y="11824"/>
                </a:moveTo>
                <a:cubicBezTo>
                  <a:pt x="2920" y="11904"/>
                  <a:pt x="1943" y="13712"/>
                  <a:pt x="1393" y="15078"/>
                </a:cubicBezTo>
                <a:lnTo>
                  <a:pt x="108" y="18238"/>
                </a:lnTo>
                <a:cubicBezTo>
                  <a:pt x="0" y="18479"/>
                  <a:pt x="121" y="18747"/>
                  <a:pt x="363" y="18854"/>
                </a:cubicBezTo>
                <a:cubicBezTo>
                  <a:pt x="416" y="18867"/>
                  <a:pt x="482" y="18881"/>
                  <a:pt x="536" y="18881"/>
                </a:cubicBezTo>
                <a:cubicBezTo>
                  <a:pt x="724" y="18881"/>
                  <a:pt x="898" y="18774"/>
                  <a:pt x="965" y="18586"/>
                </a:cubicBezTo>
                <a:lnTo>
                  <a:pt x="2250" y="15426"/>
                </a:lnTo>
                <a:cubicBezTo>
                  <a:pt x="2920" y="13779"/>
                  <a:pt x="3683" y="12962"/>
                  <a:pt x="4767" y="12788"/>
                </a:cubicBezTo>
                <a:lnTo>
                  <a:pt x="5035" y="14100"/>
                </a:lnTo>
                <a:lnTo>
                  <a:pt x="4674" y="17394"/>
                </a:lnTo>
                <a:cubicBezTo>
                  <a:pt x="4647" y="17555"/>
                  <a:pt x="4714" y="17716"/>
                  <a:pt x="4848" y="17810"/>
                </a:cubicBezTo>
                <a:lnTo>
                  <a:pt x="5651" y="18465"/>
                </a:lnTo>
                <a:cubicBezTo>
                  <a:pt x="5746" y="18533"/>
                  <a:pt x="5839" y="18573"/>
                  <a:pt x="5946" y="18573"/>
                </a:cubicBezTo>
                <a:lnTo>
                  <a:pt x="6240" y="18573"/>
                </a:lnTo>
                <a:cubicBezTo>
                  <a:pt x="6348" y="18573"/>
                  <a:pt x="6455" y="18533"/>
                  <a:pt x="6535" y="18465"/>
                </a:cubicBezTo>
                <a:lnTo>
                  <a:pt x="7352" y="17810"/>
                </a:lnTo>
                <a:cubicBezTo>
                  <a:pt x="7472" y="17716"/>
                  <a:pt x="7540" y="17555"/>
                  <a:pt x="7513" y="17394"/>
                </a:cubicBezTo>
                <a:lnTo>
                  <a:pt x="7151" y="14100"/>
                </a:lnTo>
                <a:lnTo>
                  <a:pt x="7433" y="12788"/>
                </a:lnTo>
                <a:cubicBezTo>
                  <a:pt x="8504" y="12962"/>
                  <a:pt x="9267" y="13779"/>
                  <a:pt x="9936" y="15426"/>
                </a:cubicBezTo>
                <a:lnTo>
                  <a:pt x="10352" y="16457"/>
                </a:lnTo>
                <a:cubicBezTo>
                  <a:pt x="10418" y="16605"/>
                  <a:pt x="10539" y="16698"/>
                  <a:pt x="10686" y="16739"/>
                </a:cubicBezTo>
                <a:cubicBezTo>
                  <a:pt x="10715" y="16744"/>
                  <a:pt x="10745" y="16747"/>
                  <a:pt x="10775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1" y="12975"/>
                </a:lnTo>
                <a:cubicBezTo>
                  <a:pt x="15239" y="12802"/>
                  <a:pt x="15253" y="12507"/>
                  <a:pt x="15078" y="12320"/>
                </a:cubicBezTo>
                <a:cubicBezTo>
                  <a:pt x="14987" y="12221"/>
                  <a:pt x="14861" y="12170"/>
                  <a:pt x="14736" y="12170"/>
                </a:cubicBezTo>
                <a:cubicBezTo>
                  <a:pt x="14623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3" y="15078"/>
                </a:lnTo>
                <a:cubicBezTo>
                  <a:pt x="10245" y="13712"/>
                  <a:pt x="9267" y="11904"/>
                  <a:pt x="711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94" name="Google Shape;850;p 1"/>
          <p:cNvCxnSpPr/>
          <p:nvPr/>
        </p:nvCxnSpPr>
        <p:spPr>
          <a:xfrm flipH="1">
            <a:off x="4989240" y="699840"/>
            <a:ext cx="421920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295" name="Google Shape;851;p 1"/>
          <p:cNvGrpSpPr/>
          <p:nvPr/>
        </p:nvGrpSpPr>
        <p:grpSpPr>
          <a:xfrm>
            <a:off x="765000" y="629640"/>
            <a:ext cx="1440" cy="142200"/>
            <a:chOff x="765000" y="629640"/>
            <a:chExt cx="1440" cy="142200"/>
          </a:xfrm>
        </p:grpSpPr>
        <p:cxnSp>
          <p:nvCxnSpPr>
            <p:cNvPr id="296" name="Google Shape;852;p 1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297" name="Google Shape;853;p 1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sp>
        <p:nvSpPr>
          <p:cNvPr id="298" name="Google Shape;847;p 3"/>
          <p:cNvSpPr/>
          <p:nvPr/>
        </p:nvSpPr>
        <p:spPr>
          <a:xfrm>
            <a:off x="4114800" y="1204200"/>
            <a:ext cx="1075320" cy="10753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9" name="Google Shape;848;p 3"/>
          <p:cNvSpPr/>
          <p:nvPr/>
        </p:nvSpPr>
        <p:spPr>
          <a:xfrm>
            <a:off x="4383360" y="1533240"/>
            <a:ext cx="537840" cy="488520"/>
          </a:xfrm>
          <a:custGeom>
            <a:avLst/>
            <a:gdLst>
              <a:gd name="textAreaLeft" fmla="*/ 0 w 537840"/>
              <a:gd name="textAreaRight" fmla="*/ 539640 w 537840"/>
              <a:gd name="textAreaTop" fmla="*/ 0 h 488520"/>
              <a:gd name="textAreaBottom" fmla="*/ 490320 h 488520"/>
            </a:gdLst>
            <a:ahLst/>
            <a:rect l="textAreaLeft" t="textAreaTop" r="textAreaRight" b="textAreaBottom"/>
            <a:pathLst>
              <a:path w="20771" h="18882">
                <a:moveTo>
                  <a:pt x="5773" y="0"/>
                </a:moveTo>
                <a:cubicBezTo>
                  <a:pt x="5505" y="0"/>
                  <a:pt x="5303" y="215"/>
                  <a:pt x="5303" y="469"/>
                </a:cubicBezTo>
                <a:cubicBezTo>
                  <a:pt x="5303" y="724"/>
                  <a:pt x="5505" y="938"/>
                  <a:pt x="5773" y="938"/>
                </a:cubicBezTo>
                <a:lnTo>
                  <a:pt x="7580" y="938"/>
                </a:lnTo>
                <a:cubicBezTo>
                  <a:pt x="7835" y="938"/>
                  <a:pt x="8049" y="724"/>
                  <a:pt x="8049" y="469"/>
                </a:cubicBezTo>
                <a:cubicBezTo>
                  <a:pt x="8049" y="215"/>
                  <a:pt x="7835" y="0"/>
                  <a:pt x="7580" y="0"/>
                </a:cubicBezTo>
                <a:close/>
                <a:moveTo>
                  <a:pt x="12013" y="2049"/>
                </a:moveTo>
                <a:cubicBezTo>
                  <a:pt x="11758" y="2049"/>
                  <a:pt x="11543" y="2263"/>
                  <a:pt x="11543" y="2518"/>
                </a:cubicBezTo>
                <a:cubicBezTo>
                  <a:pt x="11543" y="2772"/>
                  <a:pt x="11758" y="2986"/>
                  <a:pt x="12013" y="2986"/>
                </a:cubicBezTo>
                <a:lnTo>
                  <a:pt x="14584" y="2986"/>
                </a:lnTo>
                <a:cubicBezTo>
                  <a:pt x="14851" y="2986"/>
                  <a:pt x="15052" y="2772"/>
                  <a:pt x="15052" y="2518"/>
                </a:cubicBezTo>
                <a:cubicBezTo>
                  <a:pt x="15052" y="2263"/>
                  <a:pt x="14851" y="2049"/>
                  <a:pt x="14584" y="2049"/>
                </a:cubicBezTo>
                <a:close/>
                <a:moveTo>
                  <a:pt x="12013" y="3923"/>
                </a:moveTo>
                <a:cubicBezTo>
                  <a:pt x="11758" y="3923"/>
                  <a:pt x="11543" y="4138"/>
                  <a:pt x="11543" y="4393"/>
                </a:cubicBezTo>
                <a:cubicBezTo>
                  <a:pt x="11543" y="4646"/>
                  <a:pt x="11758" y="4861"/>
                  <a:pt x="12013" y="4861"/>
                </a:cubicBezTo>
                <a:lnTo>
                  <a:pt x="15735" y="4861"/>
                </a:lnTo>
                <a:cubicBezTo>
                  <a:pt x="16003" y="4861"/>
                  <a:pt x="16203" y="4646"/>
                  <a:pt x="16203" y="4393"/>
                </a:cubicBezTo>
                <a:cubicBezTo>
                  <a:pt x="16203" y="4138"/>
                  <a:pt x="16003" y="3923"/>
                  <a:pt x="15735" y="3923"/>
                </a:cubicBezTo>
                <a:close/>
                <a:moveTo>
                  <a:pt x="17128" y="938"/>
                </a:moveTo>
                <a:cubicBezTo>
                  <a:pt x="17610" y="938"/>
                  <a:pt x="18012" y="1339"/>
                  <a:pt x="18012" y="1822"/>
                </a:cubicBezTo>
                <a:lnTo>
                  <a:pt x="18012" y="5089"/>
                </a:lnTo>
                <a:cubicBezTo>
                  <a:pt x="18012" y="5584"/>
                  <a:pt x="17610" y="5973"/>
                  <a:pt x="17128" y="5973"/>
                </a:cubicBezTo>
                <a:lnTo>
                  <a:pt x="11490" y="5973"/>
                </a:lnTo>
                <a:cubicBezTo>
                  <a:pt x="11410" y="5973"/>
                  <a:pt x="11329" y="5999"/>
                  <a:pt x="11263" y="6039"/>
                </a:cubicBezTo>
                <a:lnTo>
                  <a:pt x="10165" y="6655"/>
                </a:lnTo>
                <a:lnTo>
                  <a:pt x="10165" y="1822"/>
                </a:lnTo>
                <a:cubicBezTo>
                  <a:pt x="10165" y="1339"/>
                  <a:pt x="10566" y="938"/>
                  <a:pt x="11061" y="938"/>
                </a:cubicBezTo>
                <a:close/>
                <a:moveTo>
                  <a:pt x="6094" y="6762"/>
                </a:moveTo>
                <a:cubicBezTo>
                  <a:pt x="6790" y="6762"/>
                  <a:pt x="7380" y="7205"/>
                  <a:pt x="7621" y="7807"/>
                </a:cubicBezTo>
                <a:lnTo>
                  <a:pt x="7607" y="7807"/>
                </a:lnTo>
                <a:cubicBezTo>
                  <a:pt x="6910" y="7807"/>
                  <a:pt x="6321" y="7378"/>
                  <a:pt x="6080" y="6762"/>
                </a:cubicBezTo>
                <a:close/>
                <a:moveTo>
                  <a:pt x="5183" y="7044"/>
                </a:moveTo>
                <a:cubicBezTo>
                  <a:pt x="5544" y="8035"/>
                  <a:pt x="6496" y="8744"/>
                  <a:pt x="7607" y="8744"/>
                </a:cubicBezTo>
                <a:cubicBezTo>
                  <a:pt x="7633" y="8744"/>
                  <a:pt x="7660" y="8744"/>
                  <a:pt x="7687" y="8731"/>
                </a:cubicBezTo>
                <a:lnTo>
                  <a:pt x="7687" y="8731"/>
                </a:lnTo>
                <a:cubicBezTo>
                  <a:pt x="7540" y="9481"/>
                  <a:pt x="6884" y="10043"/>
                  <a:pt x="6094" y="10043"/>
                </a:cubicBezTo>
                <a:cubicBezTo>
                  <a:pt x="5196" y="10043"/>
                  <a:pt x="4460" y="9306"/>
                  <a:pt x="4460" y="8396"/>
                </a:cubicBezTo>
                <a:cubicBezTo>
                  <a:pt x="4460" y="7833"/>
                  <a:pt x="4741" y="7338"/>
                  <a:pt x="5183" y="7044"/>
                </a:cubicBezTo>
                <a:close/>
                <a:moveTo>
                  <a:pt x="6094" y="5839"/>
                </a:moveTo>
                <a:cubicBezTo>
                  <a:pt x="5853" y="5839"/>
                  <a:pt x="5612" y="5865"/>
                  <a:pt x="5384" y="5932"/>
                </a:cubicBezTo>
                <a:lnTo>
                  <a:pt x="5371" y="5932"/>
                </a:lnTo>
                <a:cubicBezTo>
                  <a:pt x="4300" y="6253"/>
                  <a:pt x="3523" y="7231"/>
                  <a:pt x="3523" y="8396"/>
                </a:cubicBezTo>
                <a:cubicBezTo>
                  <a:pt x="3523" y="9815"/>
                  <a:pt x="4675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8276"/>
                  <a:pt x="8651" y="8155"/>
                  <a:pt x="8638" y="8035"/>
                </a:cubicBezTo>
                <a:cubicBezTo>
                  <a:pt x="8451" y="6776"/>
                  <a:pt x="7380" y="5839"/>
                  <a:pt x="6094" y="5839"/>
                </a:cubicBezTo>
                <a:close/>
                <a:moveTo>
                  <a:pt x="899" y="2116"/>
                </a:moveTo>
                <a:cubicBezTo>
                  <a:pt x="644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4" y="13323"/>
                  <a:pt x="899" y="13323"/>
                </a:cubicBezTo>
                <a:cubicBezTo>
                  <a:pt x="1166" y="13323"/>
                  <a:pt x="1367" y="13109"/>
                  <a:pt x="1367" y="12855"/>
                </a:cubicBezTo>
                <a:lnTo>
                  <a:pt x="1367" y="3053"/>
                </a:lnTo>
                <a:lnTo>
                  <a:pt x="7660" y="3053"/>
                </a:lnTo>
                <a:cubicBezTo>
                  <a:pt x="7928" y="3053"/>
                  <a:pt x="8129" y="2839"/>
                  <a:pt x="8129" y="2584"/>
                </a:cubicBezTo>
                <a:cubicBezTo>
                  <a:pt x="8129" y="2330"/>
                  <a:pt x="7928" y="2116"/>
                  <a:pt x="7660" y="2116"/>
                </a:cubicBezTo>
                <a:close/>
                <a:moveTo>
                  <a:pt x="6616" y="12748"/>
                </a:moveTo>
                <a:lnTo>
                  <a:pt x="6067" y="13498"/>
                </a:lnTo>
                <a:lnTo>
                  <a:pt x="5532" y="12748"/>
                </a:lnTo>
                <a:close/>
                <a:moveTo>
                  <a:pt x="11061" y="0"/>
                </a:moveTo>
                <a:cubicBezTo>
                  <a:pt x="10058" y="0"/>
                  <a:pt x="9227" y="817"/>
                  <a:pt x="9227" y="1822"/>
                </a:cubicBezTo>
                <a:lnTo>
                  <a:pt x="9227" y="7446"/>
                </a:lnTo>
                <a:cubicBezTo>
                  <a:pt x="9227" y="7606"/>
                  <a:pt x="9321" y="7767"/>
                  <a:pt x="9468" y="7847"/>
                </a:cubicBezTo>
                <a:cubicBezTo>
                  <a:pt x="9535" y="7887"/>
                  <a:pt x="9612" y="7908"/>
                  <a:pt x="9691" y="7908"/>
                </a:cubicBezTo>
                <a:cubicBezTo>
                  <a:pt x="9769" y="7908"/>
                  <a:pt x="9850" y="7887"/>
                  <a:pt x="9924" y="7847"/>
                </a:cubicBezTo>
                <a:lnTo>
                  <a:pt x="11611" y="6910"/>
                </a:lnTo>
                <a:lnTo>
                  <a:pt x="17128" y="6910"/>
                </a:lnTo>
                <a:cubicBezTo>
                  <a:pt x="18132" y="6910"/>
                  <a:pt x="18949" y="6093"/>
                  <a:pt x="18949" y="5089"/>
                </a:cubicBezTo>
                <a:lnTo>
                  <a:pt x="18949" y="3053"/>
                </a:lnTo>
                <a:lnTo>
                  <a:pt x="19833" y="3053"/>
                </a:lnTo>
                <a:lnTo>
                  <a:pt x="19833" y="16471"/>
                </a:lnTo>
                <a:lnTo>
                  <a:pt x="13218" y="16471"/>
                </a:lnTo>
                <a:cubicBezTo>
                  <a:pt x="12963" y="16471"/>
                  <a:pt x="12749" y="16671"/>
                  <a:pt x="12749" y="16926"/>
                </a:cubicBezTo>
                <a:cubicBezTo>
                  <a:pt x="12749" y="17194"/>
                  <a:pt x="12963" y="17394"/>
                  <a:pt x="13218" y="17394"/>
                </a:cubicBezTo>
                <a:lnTo>
                  <a:pt x="20301" y="17394"/>
                </a:lnTo>
                <a:cubicBezTo>
                  <a:pt x="20556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56" y="2116"/>
                  <a:pt x="20301" y="2116"/>
                </a:cubicBezTo>
                <a:lnTo>
                  <a:pt x="18949" y="2116"/>
                </a:lnTo>
                <a:lnTo>
                  <a:pt x="18949" y="1822"/>
                </a:lnTo>
                <a:cubicBezTo>
                  <a:pt x="18949" y="817"/>
                  <a:pt x="18132" y="0"/>
                  <a:pt x="17128" y="0"/>
                </a:cubicBezTo>
                <a:close/>
                <a:moveTo>
                  <a:pt x="5237" y="11824"/>
                </a:moveTo>
                <a:cubicBezTo>
                  <a:pt x="2974" y="11824"/>
                  <a:pt x="1956" y="13672"/>
                  <a:pt x="1381" y="15078"/>
                </a:cubicBezTo>
                <a:lnTo>
                  <a:pt x="95" y="18238"/>
                </a:lnTo>
                <a:cubicBezTo>
                  <a:pt x="1" y="18479"/>
                  <a:pt x="122" y="18747"/>
                  <a:pt x="363" y="18854"/>
                </a:cubicBezTo>
                <a:cubicBezTo>
                  <a:pt x="416" y="18867"/>
                  <a:pt x="470" y="18881"/>
                  <a:pt x="536" y="18881"/>
                </a:cubicBezTo>
                <a:cubicBezTo>
                  <a:pt x="711" y="18881"/>
                  <a:pt x="885" y="18774"/>
                  <a:pt x="965" y="18586"/>
                </a:cubicBezTo>
                <a:lnTo>
                  <a:pt x="2250" y="15426"/>
                </a:lnTo>
                <a:cubicBezTo>
                  <a:pt x="2854" y="13939"/>
                  <a:pt x="3536" y="13136"/>
                  <a:pt x="4460" y="12855"/>
                </a:cubicBezTo>
                <a:lnTo>
                  <a:pt x="5692" y="14555"/>
                </a:lnTo>
                <a:cubicBezTo>
                  <a:pt x="5786" y="14676"/>
                  <a:pt x="5919" y="14757"/>
                  <a:pt x="6067" y="14757"/>
                </a:cubicBezTo>
                <a:cubicBezTo>
                  <a:pt x="6214" y="14757"/>
                  <a:pt x="6362" y="14676"/>
                  <a:pt x="6442" y="14555"/>
                </a:cubicBezTo>
                <a:lnTo>
                  <a:pt x="7701" y="12855"/>
                </a:lnTo>
                <a:cubicBezTo>
                  <a:pt x="8638" y="13109"/>
                  <a:pt x="9321" y="13927"/>
                  <a:pt x="9937" y="15426"/>
                </a:cubicBezTo>
                <a:lnTo>
                  <a:pt x="10352" y="16457"/>
                </a:lnTo>
                <a:cubicBezTo>
                  <a:pt x="10406" y="16605"/>
                  <a:pt x="10540" y="16698"/>
                  <a:pt x="10686" y="16739"/>
                </a:cubicBezTo>
                <a:cubicBezTo>
                  <a:pt x="10716" y="16744"/>
                  <a:pt x="10746" y="16747"/>
                  <a:pt x="10776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2" y="12975"/>
                </a:lnTo>
                <a:cubicBezTo>
                  <a:pt x="15239" y="12802"/>
                  <a:pt x="15253" y="12507"/>
                  <a:pt x="15079" y="12320"/>
                </a:cubicBezTo>
                <a:cubicBezTo>
                  <a:pt x="14987" y="12221"/>
                  <a:pt x="14862" y="12170"/>
                  <a:pt x="14736" y="12170"/>
                </a:cubicBezTo>
                <a:cubicBezTo>
                  <a:pt x="14624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4" y="15078"/>
                </a:lnTo>
                <a:cubicBezTo>
                  <a:pt x="10231" y="13672"/>
                  <a:pt x="9214" y="11824"/>
                  <a:pt x="695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59"/>
          <p:cNvSpPr txBox="1"/>
          <p:nvPr/>
        </p:nvSpPr>
        <p:spPr>
          <a:xfrm>
            <a:off x="3199680" y="2515680"/>
            <a:ext cx="3022920" cy="570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High PC Req’s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60"/>
          <p:cNvSpPr txBox="1"/>
          <p:nvPr/>
        </p:nvSpPr>
        <p:spPr>
          <a:xfrm>
            <a:off x="3410280" y="2968200"/>
            <a:ext cx="2533320" cy="1953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I frequently would run out of Memory (VRAM) when using the GPU. Using the CPU it would take many hours (&gt;6 hours) per training session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457200" y="1371600"/>
            <a:ext cx="8229240" cy="21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rgbClr val="eeeeee"/>
                </a:solidFill>
                <a:latin typeface="Barlow ExtraBold"/>
                <a:ea typeface="Barlow ExtraBold"/>
              </a:rPr>
              <a:t>K-Nearest Neighbors</a:t>
            </a:r>
            <a:endParaRPr b="0" lang="en-US" sz="6000" spc="-1" strike="noStrike">
              <a:solidFill>
                <a:srgbClr val="eeeee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931680" y="114480"/>
            <a:ext cx="749088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Algorithm - Overview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title"/>
          </p:nvPr>
        </p:nvSpPr>
        <p:spPr>
          <a:xfrm>
            <a:off x="849600" y="3502440"/>
            <a:ext cx="2217600" cy="109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15K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title"/>
          </p:nvPr>
        </p:nvSpPr>
        <p:spPr>
          <a:xfrm>
            <a:off x="3467880" y="3502440"/>
            <a:ext cx="2217600" cy="109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20M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 type="title"/>
          </p:nvPr>
        </p:nvSpPr>
        <p:spPr>
          <a:xfrm>
            <a:off x="6089400" y="3502440"/>
            <a:ext cx="2217600" cy="109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35%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5"/>
          <p:cNvSpPr>
            <a:spLocks noGrp="1"/>
          </p:cNvSpPr>
          <p:nvPr>
            <p:ph type="subTitle"/>
          </p:nvPr>
        </p:nvSpPr>
        <p:spPr>
          <a:xfrm>
            <a:off x="734400" y="1686240"/>
            <a:ext cx="2447640" cy="4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1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6"/>
          <p:cNvSpPr>
            <a:spLocks noGrp="1"/>
          </p:cNvSpPr>
          <p:nvPr>
            <p:ph type="subTitle"/>
          </p:nvPr>
        </p:nvSpPr>
        <p:spPr>
          <a:xfrm>
            <a:off x="734400" y="2008800"/>
            <a:ext cx="2447640" cy="79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...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7"/>
          <p:cNvSpPr>
            <a:spLocks noGrp="1"/>
          </p:cNvSpPr>
          <p:nvPr>
            <p:ph type="subTitle"/>
          </p:nvPr>
        </p:nvSpPr>
        <p:spPr>
          <a:xfrm>
            <a:off x="3352680" y="1686240"/>
            <a:ext cx="2447640" cy="4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2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8"/>
          <p:cNvSpPr>
            <a:spLocks noGrp="1"/>
          </p:cNvSpPr>
          <p:nvPr>
            <p:ph type="subTitle"/>
          </p:nvPr>
        </p:nvSpPr>
        <p:spPr>
          <a:xfrm>
            <a:off x="3352680" y="2008800"/>
            <a:ext cx="2447640" cy="79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...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9"/>
          <p:cNvSpPr>
            <a:spLocks noGrp="1"/>
          </p:cNvSpPr>
          <p:nvPr>
            <p:ph type="subTitle"/>
          </p:nvPr>
        </p:nvSpPr>
        <p:spPr>
          <a:xfrm>
            <a:off x="5974560" y="1686240"/>
            <a:ext cx="2447640" cy="4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3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10"/>
          <p:cNvSpPr>
            <a:spLocks noGrp="1"/>
          </p:cNvSpPr>
          <p:nvPr>
            <p:ph type="subTitle"/>
          </p:nvPr>
        </p:nvSpPr>
        <p:spPr>
          <a:xfrm>
            <a:off x="5974560" y="2008800"/>
            <a:ext cx="2447640" cy="79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...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13" name="Google Shape;793;p 2"/>
          <p:cNvCxnSpPr/>
          <p:nvPr/>
        </p:nvCxnSpPr>
        <p:spPr>
          <a:xfrm flipH="1">
            <a:off x="6288480" y="699840"/>
            <a:ext cx="291996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314" name="Google Shape;794;p 2"/>
          <p:cNvGrpSpPr/>
          <p:nvPr/>
        </p:nvGrpSpPr>
        <p:grpSpPr>
          <a:xfrm>
            <a:off x="765000" y="629640"/>
            <a:ext cx="1440" cy="142200"/>
            <a:chOff x="765000" y="629640"/>
            <a:chExt cx="1440" cy="142200"/>
          </a:xfrm>
        </p:grpSpPr>
        <p:cxnSp>
          <p:nvCxnSpPr>
            <p:cNvPr id="315" name="Google Shape;795;p 2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16" name="Google Shape;796;p 2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17" name="Google Shape;797;p 2"/>
          <p:cNvGrpSpPr/>
          <p:nvPr/>
        </p:nvGrpSpPr>
        <p:grpSpPr>
          <a:xfrm>
            <a:off x="1959120" y="2953440"/>
            <a:ext cx="1440" cy="142200"/>
            <a:chOff x="1959120" y="2953440"/>
            <a:chExt cx="1440" cy="142200"/>
          </a:xfrm>
        </p:grpSpPr>
        <p:cxnSp>
          <p:nvCxnSpPr>
            <p:cNvPr id="318" name="Google Shape;798;p 2"/>
            <p:cNvCxnSpPr/>
            <p:nvPr/>
          </p:nvCxnSpPr>
          <p:spPr>
            <a:xfrm>
              <a:off x="1959120" y="29534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19" name="Google Shape;799;p 2"/>
            <p:cNvCxnSpPr/>
            <p:nvPr/>
          </p:nvCxnSpPr>
          <p:spPr>
            <a:xfrm>
              <a:off x="1959120" y="29534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20" name="Google Shape;800;p 2"/>
          <p:cNvGrpSpPr/>
          <p:nvPr/>
        </p:nvGrpSpPr>
        <p:grpSpPr>
          <a:xfrm>
            <a:off x="4578840" y="2953440"/>
            <a:ext cx="1440" cy="142200"/>
            <a:chOff x="4578840" y="2953440"/>
            <a:chExt cx="1440" cy="142200"/>
          </a:xfrm>
        </p:grpSpPr>
        <p:cxnSp>
          <p:nvCxnSpPr>
            <p:cNvPr id="321" name="Google Shape;801;p 2"/>
            <p:cNvCxnSpPr/>
            <p:nvPr/>
          </p:nvCxnSpPr>
          <p:spPr>
            <a:xfrm>
              <a:off x="4578840" y="29534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22" name="Google Shape;802;p 2"/>
            <p:cNvCxnSpPr/>
            <p:nvPr/>
          </p:nvCxnSpPr>
          <p:spPr>
            <a:xfrm>
              <a:off x="4578840" y="29534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23" name="Google Shape;803;p 2"/>
          <p:cNvGrpSpPr/>
          <p:nvPr/>
        </p:nvGrpSpPr>
        <p:grpSpPr>
          <a:xfrm>
            <a:off x="7195680" y="2953440"/>
            <a:ext cx="1440" cy="142200"/>
            <a:chOff x="7195680" y="2953440"/>
            <a:chExt cx="1440" cy="142200"/>
          </a:xfrm>
        </p:grpSpPr>
        <p:cxnSp>
          <p:nvCxnSpPr>
            <p:cNvPr id="324" name="Google Shape;804;p 2"/>
            <p:cNvCxnSpPr/>
            <p:nvPr/>
          </p:nvCxnSpPr>
          <p:spPr>
            <a:xfrm>
              <a:off x="7195680" y="29534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25" name="Google Shape;805;p 2"/>
            <p:cNvCxnSpPr/>
            <p:nvPr/>
          </p:nvCxnSpPr>
          <p:spPr>
            <a:xfrm>
              <a:off x="7195680" y="29534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Algorithm -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1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Algorithm -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2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Algorithm - Explanation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Step 3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Algorithm – Performance Evaluation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...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1"/>
          <p:cNvSpPr/>
          <p:nvPr/>
        </p:nvSpPr>
        <p:spPr>
          <a:xfrm>
            <a:off x="4572000" y="540000"/>
            <a:ext cx="3851640" cy="40633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bfbfbf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b="0" lang="en-US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914400" y="2588760"/>
            <a:ext cx="2832480" cy="129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6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Data Overview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title"/>
          </p:nvPr>
        </p:nvSpPr>
        <p:spPr>
          <a:xfrm>
            <a:off x="1143000" y="1143000"/>
            <a:ext cx="2364480" cy="1282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01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85" name="Google Shape;224;p 1"/>
          <p:cNvGrpSpPr/>
          <p:nvPr/>
        </p:nvGrpSpPr>
        <p:grpSpPr>
          <a:xfrm>
            <a:off x="497880" y="232920"/>
            <a:ext cx="1440" cy="142200"/>
            <a:chOff x="497880" y="232920"/>
            <a:chExt cx="1440" cy="142200"/>
          </a:xfrm>
        </p:grpSpPr>
        <p:cxnSp>
          <p:nvCxnSpPr>
            <p:cNvPr id="86" name="Google Shape;225;p 1"/>
            <p:cNvCxnSpPr/>
            <p:nvPr/>
          </p:nvCxnSpPr>
          <p:spPr>
            <a:xfrm>
              <a:off x="49788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87" name="Google Shape;226;p 1"/>
            <p:cNvCxnSpPr/>
            <p:nvPr/>
          </p:nvCxnSpPr>
          <p:spPr>
            <a:xfrm>
              <a:off x="49788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88" name="Google Shape;227;p 1"/>
          <p:cNvGrpSpPr/>
          <p:nvPr/>
        </p:nvGrpSpPr>
        <p:grpSpPr>
          <a:xfrm>
            <a:off x="497880" y="4769280"/>
            <a:ext cx="1440" cy="142200"/>
            <a:chOff x="497880" y="4769280"/>
            <a:chExt cx="1440" cy="142200"/>
          </a:xfrm>
        </p:grpSpPr>
        <p:cxnSp>
          <p:nvCxnSpPr>
            <p:cNvPr id="89" name="Google Shape;228;p 1"/>
            <p:cNvCxnSpPr/>
            <p:nvPr/>
          </p:nvCxnSpPr>
          <p:spPr>
            <a:xfrm>
              <a:off x="49788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90" name="Google Shape;229;p 1"/>
            <p:cNvCxnSpPr/>
            <p:nvPr/>
          </p:nvCxnSpPr>
          <p:spPr>
            <a:xfrm>
              <a:off x="49788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91" name="Google Shape;230;p 1"/>
          <p:cNvGrpSpPr/>
          <p:nvPr/>
        </p:nvGrpSpPr>
        <p:grpSpPr>
          <a:xfrm>
            <a:off x="8645760" y="232920"/>
            <a:ext cx="1440" cy="142200"/>
            <a:chOff x="8645760" y="232920"/>
            <a:chExt cx="1440" cy="142200"/>
          </a:xfrm>
        </p:grpSpPr>
        <p:cxnSp>
          <p:nvCxnSpPr>
            <p:cNvPr id="92" name="Google Shape;231;p 1"/>
            <p:cNvCxnSpPr/>
            <p:nvPr/>
          </p:nvCxnSpPr>
          <p:spPr>
            <a:xfrm>
              <a:off x="864576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93" name="Google Shape;232;p 1"/>
            <p:cNvCxnSpPr/>
            <p:nvPr/>
          </p:nvCxnSpPr>
          <p:spPr>
            <a:xfrm>
              <a:off x="864576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94" name="Google Shape;233;p 1"/>
          <p:cNvGrpSpPr/>
          <p:nvPr/>
        </p:nvGrpSpPr>
        <p:grpSpPr>
          <a:xfrm>
            <a:off x="8645760" y="4769280"/>
            <a:ext cx="1440" cy="142200"/>
            <a:chOff x="8645760" y="4769280"/>
            <a:chExt cx="1440" cy="142200"/>
          </a:xfrm>
        </p:grpSpPr>
        <p:cxnSp>
          <p:nvCxnSpPr>
            <p:cNvPr id="95" name="Google Shape;234;p 1"/>
            <p:cNvCxnSpPr/>
            <p:nvPr/>
          </p:nvCxnSpPr>
          <p:spPr>
            <a:xfrm>
              <a:off x="864576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96" name="Google Shape;235;p 1"/>
            <p:cNvCxnSpPr/>
            <p:nvPr/>
          </p:nvCxnSpPr>
          <p:spPr>
            <a:xfrm>
              <a:off x="864576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97" name="Google Shape;7965;p 1"/>
          <p:cNvGrpSpPr/>
          <p:nvPr/>
        </p:nvGrpSpPr>
        <p:grpSpPr>
          <a:xfrm>
            <a:off x="5058360" y="1834920"/>
            <a:ext cx="3087000" cy="1400040"/>
            <a:chOff x="5058360" y="1834920"/>
            <a:chExt cx="3087000" cy="1400040"/>
          </a:xfrm>
        </p:grpSpPr>
        <p:grpSp>
          <p:nvGrpSpPr>
            <p:cNvPr id="98" name="Google Shape;7966;p 1"/>
            <p:cNvGrpSpPr/>
            <p:nvPr/>
          </p:nvGrpSpPr>
          <p:grpSpPr>
            <a:xfrm>
              <a:off x="5433120" y="2548800"/>
              <a:ext cx="2712240" cy="360"/>
              <a:chOff x="5433120" y="2548800"/>
              <a:chExt cx="2712240" cy="360"/>
            </a:xfrm>
          </p:grpSpPr>
          <p:cxnSp>
            <p:nvCxnSpPr>
              <p:cNvPr id="99" name="Google Shape;7967;p 1"/>
              <p:cNvCxnSpPr/>
              <p:nvPr/>
            </p:nvCxnSpPr>
            <p:spPr>
              <a:xfrm>
                <a:off x="6856200" y="2549160"/>
                <a:ext cx="343080" cy="360"/>
              </a:xfrm>
              <a:prstGeom prst="straightConnector1">
                <a:avLst/>
              </a:prstGeom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</a:ln>
            </p:spPr>
          </p:cxnSp>
          <p:cxnSp>
            <p:nvCxnSpPr>
              <p:cNvPr id="100" name="Google Shape;7969;p 1"/>
              <p:cNvCxnSpPr/>
              <p:nvPr/>
            </p:nvCxnSpPr>
            <p:spPr>
              <a:xfrm>
                <a:off x="6134040" y="2548800"/>
                <a:ext cx="343080" cy="360"/>
              </a:xfrm>
              <a:prstGeom prst="straightConnector1">
                <a:avLst/>
              </a:prstGeom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</a:ln>
            </p:spPr>
          </p:cxnSp>
          <p:cxnSp>
            <p:nvCxnSpPr>
              <p:cNvPr id="101" name="Google Shape;7970;p 1"/>
              <p:cNvCxnSpPr/>
              <p:nvPr/>
            </p:nvCxnSpPr>
            <p:spPr>
              <a:xfrm>
                <a:off x="5433120" y="2548800"/>
                <a:ext cx="343080" cy="360"/>
              </a:xfrm>
              <a:prstGeom prst="straightConnector1">
                <a:avLst/>
              </a:prstGeom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</a:ln>
            </p:spPr>
          </p:cxnSp>
          <p:cxnSp>
            <p:nvCxnSpPr>
              <p:cNvPr id="102" name="Google Shape;7971;p 1"/>
              <p:cNvCxnSpPr/>
              <p:nvPr/>
            </p:nvCxnSpPr>
            <p:spPr>
              <a:xfrm>
                <a:off x="7570080" y="2549160"/>
                <a:ext cx="575640" cy="360"/>
              </a:xfrm>
              <a:prstGeom prst="straightConnector1">
                <a:avLst/>
              </a:prstGeom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  <a:tailEnd len="med" type="triangle" w="med"/>
              </a:ln>
            </p:spPr>
          </p:cxnSp>
        </p:grpSp>
        <p:grpSp>
          <p:nvGrpSpPr>
            <p:cNvPr id="103" name="Google Shape;7972;p 1"/>
            <p:cNvGrpSpPr/>
            <p:nvPr/>
          </p:nvGrpSpPr>
          <p:grpSpPr>
            <a:xfrm>
              <a:off x="5131440" y="1834920"/>
              <a:ext cx="565920" cy="539280"/>
              <a:chOff x="5131440" y="1834920"/>
              <a:chExt cx="565920" cy="539280"/>
            </a:xfrm>
          </p:grpSpPr>
          <p:cxnSp>
            <p:nvCxnSpPr>
              <p:cNvPr id="104" name="Google Shape;7973;p 1"/>
              <p:cNvCxnSpPr/>
              <p:nvPr/>
            </p:nvCxnSpPr>
            <p:spPr>
              <a:xfrm flipV="1">
                <a:off x="5248080" y="2031840"/>
                <a:ext cx="360" cy="342720"/>
              </a:xfrm>
              <a:prstGeom prst="straightConnector1">
                <a:avLst/>
              </a:prstGeom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</a:ln>
            </p:spPr>
          </p:cxnSp>
          <p:sp>
            <p:nvSpPr>
              <p:cNvPr id="105" name="Google Shape;7974;p 1"/>
              <p:cNvSpPr/>
              <p:nvPr/>
            </p:nvSpPr>
            <p:spPr>
              <a:xfrm>
                <a:off x="5131440" y="1834920"/>
                <a:ext cx="565920" cy="196920"/>
              </a:xfrm>
              <a:prstGeom prst="rect">
                <a:avLst/>
              </a:prstGeom>
              <a:solidFill>
                <a:srgbClr val="1d1d1d"/>
              </a:solidFill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endPara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  <p:sp>
          <p:nvSpPr>
            <p:cNvPr id="106" name="Google Shape;7975;p 1"/>
            <p:cNvSpPr/>
            <p:nvPr/>
          </p:nvSpPr>
          <p:spPr>
            <a:xfrm>
              <a:off x="5058360" y="2379960"/>
              <a:ext cx="370800" cy="370800"/>
            </a:xfrm>
            <a:prstGeom prst="ellipse">
              <a:avLst/>
            </a:prstGeom>
            <a:solidFill>
              <a:srgbClr val="1d1d1d"/>
            </a:solidFill>
            <a:ln w="9525">
              <a:solidFill>
                <a:srgbClr val="000000">
                  <a:lumMod val="50000"/>
                  <a:lumOff val="50000"/>
                </a:srgbClr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US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07" name="Google Shape;7976;p 1"/>
            <p:cNvSpPr/>
            <p:nvPr/>
          </p:nvSpPr>
          <p:spPr>
            <a:xfrm>
              <a:off x="5771880" y="2394360"/>
              <a:ext cx="370800" cy="370800"/>
            </a:xfrm>
            <a:prstGeom prst="ellipse">
              <a:avLst/>
            </a:prstGeom>
            <a:solidFill>
              <a:srgbClr val="1d1d1d"/>
            </a:solidFill>
            <a:ln w="9525">
              <a:solidFill>
                <a:srgbClr val="000000">
                  <a:lumMod val="50000"/>
                  <a:lumOff val="50000"/>
                </a:srgbClr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US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grpSp>
          <p:nvGrpSpPr>
            <p:cNvPr id="108" name="Google Shape;7977;p 1"/>
            <p:cNvGrpSpPr/>
            <p:nvPr/>
          </p:nvGrpSpPr>
          <p:grpSpPr>
            <a:xfrm>
              <a:off x="5846040" y="2752560"/>
              <a:ext cx="565920" cy="478800"/>
              <a:chOff x="5846040" y="2752560"/>
              <a:chExt cx="565920" cy="478800"/>
            </a:xfrm>
          </p:grpSpPr>
          <p:cxnSp>
            <p:nvCxnSpPr>
              <p:cNvPr id="109" name="Google Shape;7978;p 1"/>
              <p:cNvCxnSpPr/>
              <p:nvPr/>
            </p:nvCxnSpPr>
            <p:spPr>
              <a:xfrm flipV="1">
                <a:off x="5963040" y="2752560"/>
                <a:ext cx="360" cy="285480"/>
              </a:xfrm>
              <a:prstGeom prst="straightConnector1">
                <a:avLst/>
              </a:prstGeom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</a:ln>
            </p:spPr>
          </p:cxnSp>
          <p:sp>
            <p:nvSpPr>
              <p:cNvPr id="110" name="Google Shape;7979;p 1"/>
              <p:cNvSpPr/>
              <p:nvPr/>
            </p:nvSpPr>
            <p:spPr>
              <a:xfrm>
                <a:off x="5846040" y="3034440"/>
                <a:ext cx="565920" cy="196920"/>
              </a:xfrm>
              <a:prstGeom prst="rect">
                <a:avLst/>
              </a:prstGeom>
              <a:solidFill>
                <a:srgbClr val="1d1d1d"/>
              </a:solidFill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endPara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  <p:grpSp>
          <p:nvGrpSpPr>
            <p:cNvPr id="111" name="Google Shape;7980;p 1"/>
            <p:cNvGrpSpPr/>
            <p:nvPr/>
          </p:nvGrpSpPr>
          <p:grpSpPr>
            <a:xfrm>
              <a:off x="6561000" y="1834920"/>
              <a:ext cx="565920" cy="539280"/>
              <a:chOff x="6561000" y="1834920"/>
              <a:chExt cx="565920" cy="539280"/>
            </a:xfrm>
          </p:grpSpPr>
          <p:cxnSp>
            <p:nvCxnSpPr>
              <p:cNvPr id="112" name="Google Shape;7981;p 1"/>
              <p:cNvCxnSpPr/>
              <p:nvPr/>
            </p:nvCxnSpPr>
            <p:spPr>
              <a:xfrm flipV="1">
                <a:off x="6678000" y="2031840"/>
                <a:ext cx="360" cy="342720"/>
              </a:xfrm>
              <a:prstGeom prst="straightConnector1">
                <a:avLst/>
              </a:prstGeom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</a:ln>
            </p:spPr>
          </p:cxnSp>
          <p:sp>
            <p:nvSpPr>
              <p:cNvPr id="113" name="Google Shape;7982;p 1"/>
              <p:cNvSpPr/>
              <p:nvPr/>
            </p:nvSpPr>
            <p:spPr>
              <a:xfrm>
                <a:off x="6561000" y="1834920"/>
                <a:ext cx="565920" cy="196920"/>
              </a:xfrm>
              <a:prstGeom prst="rect">
                <a:avLst/>
              </a:prstGeom>
              <a:solidFill>
                <a:srgbClr val="1d1d1d"/>
              </a:solidFill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endPara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  <p:sp>
          <p:nvSpPr>
            <p:cNvPr id="114" name="Google Shape;7983;p 1"/>
            <p:cNvSpPr/>
            <p:nvPr/>
          </p:nvSpPr>
          <p:spPr>
            <a:xfrm>
              <a:off x="6485400" y="2379960"/>
              <a:ext cx="370800" cy="370800"/>
            </a:xfrm>
            <a:prstGeom prst="ellipse">
              <a:avLst/>
            </a:prstGeom>
            <a:solidFill>
              <a:srgbClr val="1d1d1d"/>
            </a:solidFill>
            <a:ln w="9525">
              <a:solidFill>
                <a:srgbClr val="000000">
                  <a:lumMod val="50000"/>
                  <a:lumOff val="50000"/>
                </a:srgbClr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US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115" name="Google Shape;7968;p 1"/>
            <p:cNvSpPr/>
            <p:nvPr/>
          </p:nvSpPr>
          <p:spPr>
            <a:xfrm>
              <a:off x="7199280" y="2363760"/>
              <a:ext cx="370800" cy="370800"/>
            </a:xfrm>
            <a:prstGeom prst="ellipse">
              <a:avLst/>
            </a:prstGeom>
            <a:solidFill>
              <a:srgbClr val="1d1d1d"/>
            </a:solidFill>
            <a:ln w="9525">
              <a:solidFill>
                <a:srgbClr val="000000">
                  <a:lumMod val="50000"/>
                  <a:lumOff val="50000"/>
                </a:srgbClr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endParaRPr b="0" lang="en-US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grpSp>
          <p:nvGrpSpPr>
            <p:cNvPr id="116" name="Google Shape;7984;p 1"/>
            <p:cNvGrpSpPr/>
            <p:nvPr/>
          </p:nvGrpSpPr>
          <p:grpSpPr>
            <a:xfrm>
              <a:off x="7286400" y="2750760"/>
              <a:ext cx="565920" cy="484200"/>
              <a:chOff x="7286400" y="2750760"/>
              <a:chExt cx="565920" cy="484200"/>
            </a:xfrm>
          </p:grpSpPr>
          <p:cxnSp>
            <p:nvCxnSpPr>
              <p:cNvPr id="117" name="Google Shape;7985;p 1"/>
              <p:cNvCxnSpPr/>
              <p:nvPr/>
            </p:nvCxnSpPr>
            <p:spPr>
              <a:xfrm flipV="1">
                <a:off x="7384320" y="2750760"/>
                <a:ext cx="360" cy="287280"/>
              </a:xfrm>
              <a:prstGeom prst="straightConnector1">
                <a:avLst/>
              </a:prstGeom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</a:ln>
            </p:spPr>
          </p:cxnSp>
          <p:sp>
            <p:nvSpPr>
              <p:cNvPr id="118" name="Google Shape;7986;p 1"/>
              <p:cNvSpPr/>
              <p:nvPr/>
            </p:nvSpPr>
            <p:spPr>
              <a:xfrm>
                <a:off x="7286400" y="3038040"/>
                <a:ext cx="565920" cy="196920"/>
              </a:xfrm>
              <a:prstGeom prst="rect">
                <a:avLst/>
              </a:prstGeom>
              <a:solidFill>
                <a:srgbClr val="1d1d1d"/>
              </a:solidFill>
              <a:ln w="9525">
                <a:solidFill>
                  <a:srgbClr val="000000">
                    <a:lumMod val="50000"/>
                    <a:lumOff val="50000"/>
                  </a:srgbClr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endPara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914400" y="114480"/>
            <a:ext cx="749088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Take Aways from Algorithm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subTitle"/>
          </p:nvPr>
        </p:nvSpPr>
        <p:spPr>
          <a:xfrm>
            <a:off x="1111320" y="3481560"/>
            <a:ext cx="3022920" cy="871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Despite being red, Mars is actually a cold place. It is the fourth planet from the Sun, right after Earth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 type="subTitle"/>
          </p:nvPr>
        </p:nvSpPr>
        <p:spPr>
          <a:xfrm>
            <a:off x="5219640" y="3481560"/>
            <a:ext cx="3022920" cy="871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Venus has a beautiful name but it’s terribly hot. It is the second planet from the Sun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 type="subTitle"/>
          </p:nvPr>
        </p:nvSpPr>
        <p:spPr>
          <a:xfrm>
            <a:off x="1111320" y="2875680"/>
            <a:ext cx="302292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Mercury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5"/>
          <p:cNvSpPr>
            <a:spLocks noGrp="1"/>
          </p:cNvSpPr>
          <p:nvPr>
            <p:ph type="subTitle"/>
          </p:nvPr>
        </p:nvSpPr>
        <p:spPr>
          <a:xfrm>
            <a:off x="5219640" y="2875680"/>
            <a:ext cx="302292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300" spc="-1" strike="noStrike">
                <a:solidFill>
                  <a:srgbClr val="000000"/>
                </a:solidFill>
                <a:latin typeface="Barlow ExtraBold"/>
                <a:ea typeface="Barlow ExtraBold"/>
              </a:rPr>
              <a:t>Venus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Google Shape;846;p 2"/>
          <p:cNvSpPr/>
          <p:nvPr/>
        </p:nvSpPr>
        <p:spPr>
          <a:xfrm>
            <a:off x="2085120" y="1523880"/>
            <a:ext cx="1075320" cy="10753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0" name="Google Shape;847;p 2"/>
          <p:cNvSpPr/>
          <p:nvPr/>
        </p:nvSpPr>
        <p:spPr>
          <a:xfrm>
            <a:off x="6193440" y="1523880"/>
            <a:ext cx="1075320" cy="10753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1" name="Google Shape;848;p 2"/>
          <p:cNvSpPr/>
          <p:nvPr/>
        </p:nvSpPr>
        <p:spPr>
          <a:xfrm>
            <a:off x="6462000" y="1852920"/>
            <a:ext cx="537840" cy="488520"/>
          </a:xfrm>
          <a:custGeom>
            <a:avLst/>
            <a:gdLst>
              <a:gd name="textAreaLeft" fmla="*/ 0 w 537840"/>
              <a:gd name="textAreaRight" fmla="*/ 539640 w 537840"/>
              <a:gd name="textAreaTop" fmla="*/ 0 h 488520"/>
              <a:gd name="textAreaBottom" fmla="*/ 490320 h 488520"/>
            </a:gdLst>
            <a:ahLst/>
            <a:rect l="textAreaLeft" t="textAreaTop" r="textAreaRight" b="textAreaBottom"/>
            <a:pathLst>
              <a:path w="20771" h="18882">
                <a:moveTo>
                  <a:pt x="5773" y="0"/>
                </a:moveTo>
                <a:cubicBezTo>
                  <a:pt x="5505" y="0"/>
                  <a:pt x="5303" y="215"/>
                  <a:pt x="5303" y="469"/>
                </a:cubicBezTo>
                <a:cubicBezTo>
                  <a:pt x="5303" y="724"/>
                  <a:pt x="5505" y="938"/>
                  <a:pt x="5773" y="938"/>
                </a:cubicBezTo>
                <a:lnTo>
                  <a:pt x="7580" y="938"/>
                </a:lnTo>
                <a:cubicBezTo>
                  <a:pt x="7835" y="938"/>
                  <a:pt x="8049" y="724"/>
                  <a:pt x="8049" y="469"/>
                </a:cubicBezTo>
                <a:cubicBezTo>
                  <a:pt x="8049" y="215"/>
                  <a:pt x="7835" y="0"/>
                  <a:pt x="7580" y="0"/>
                </a:cubicBezTo>
                <a:close/>
                <a:moveTo>
                  <a:pt x="12013" y="2049"/>
                </a:moveTo>
                <a:cubicBezTo>
                  <a:pt x="11758" y="2049"/>
                  <a:pt x="11543" y="2263"/>
                  <a:pt x="11543" y="2518"/>
                </a:cubicBezTo>
                <a:cubicBezTo>
                  <a:pt x="11543" y="2772"/>
                  <a:pt x="11758" y="2986"/>
                  <a:pt x="12013" y="2986"/>
                </a:cubicBezTo>
                <a:lnTo>
                  <a:pt x="14584" y="2986"/>
                </a:lnTo>
                <a:cubicBezTo>
                  <a:pt x="14851" y="2986"/>
                  <a:pt x="15052" y="2772"/>
                  <a:pt x="15052" y="2518"/>
                </a:cubicBezTo>
                <a:cubicBezTo>
                  <a:pt x="15052" y="2263"/>
                  <a:pt x="14851" y="2049"/>
                  <a:pt x="14584" y="2049"/>
                </a:cubicBezTo>
                <a:close/>
                <a:moveTo>
                  <a:pt x="12013" y="3923"/>
                </a:moveTo>
                <a:cubicBezTo>
                  <a:pt x="11758" y="3923"/>
                  <a:pt x="11543" y="4138"/>
                  <a:pt x="11543" y="4393"/>
                </a:cubicBezTo>
                <a:cubicBezTo>
                  <a:pt x="11543" y="4646"/>
                  <a:pt x="11758" y="4861"/>
                  <a:pt x="12013" y="4861"/>
                </a:cubicBezTo>
                <a:lnTo>
                  <a:pt x="15735" y="4861"/>
                </a:lnTo>
                <a:cubicBezTo>
                  <a:pt x="16003" y="4861"/>
                  <a:pt x="16203" y="4646"/>
                  <a:pt x="16203" y="4393"/>
                </a:cubicBezTo>
                <a:cubicBezTo>
                  <a:pt x="16203" y="4138"/>
                  <a:pt x="16003" y="3923"/>
                  <a:pt x="15735" y="3923"/>
                </a:cubicBezTo>
                <a:close/>
                <a:moveTo>
                  <a:pt x="17128" y="938"/>
                </a:moveTo>
                <a:cubicBezTo>
                  <a:pt x="17610" y="938"/>
                  <a:pt x="18012" y="1339"/>
                  <a:pt x="18012" y="1822"/>
                </a:cubicBezTo>
                <a:lnTo>
                  <a:pt x="18012" y="5089"/>
                </a:lnTo>
                <a:cubicBezTo>
                  <a:pt x="18012" y="5584"/>
                  <a:pt x="17610" y="5973"/>
                  <a:pt x="17128" y="5973"/>
                </a:cubicBezTo>
                <a:lnTo>
                  <a:pt x="11490" y="5973"/>
                </a:lnTo>
                <a:cubicBezTo>
                  <a:pt x="11410" y="5973"/>
                  <a:pt x="11329" y="5999"/>
                  <a:pt x="11263" y="6039"/>
                </a:cubicBezTo>
                <a:lnTo>
                  <a:pt x="10165" y="6655"/>
                </a:lnTo>
                <a:lnTo>
                  <a:pt x="10165" y="1822"/>
                </a:lnTo>
                <a:cubicBezTo>
                  <a:pt x="10165" y="1339"/>
                  <a:pt x="10566" y="938"/>
                  <a:pt x="11061" y="938"/>
                </a:cubicBezTo>
                <a:close/>
                <a:moveTo>
                  <a:pt x="6094" y="6762"/>
                </a:moveTo>
                <a:cubicBezTo>
                  <a:pt x="6790" y="6762"/>
                  <a:pt x="7380" y="7205"/>
                  <a:pt x="7621" y="7807"/>
                </a:cubicBezTo>
                <a:lnTo>
                  <a:pt x="7607" y="7807"/>
                </a:lnTo>
                <a:cubicBezTo>
                  <a:pt x="6910" y="7807"/>
                  <a:pt x="6321" y="7378"/>
                  <a:pt x="6080" y="6762"/>
                </a:cubicBezTo>
                <a:close/>
                <a:moveTo>
                  <a:pt x="5183" y="7044"/>
                </a:moveTo>
                <a:cubicBezTo>
                  <a:pt x="5544" y="8035"/>
                  <a:pt x="6496" y="8744"/>
                  <a:pt x="7607" y="8744"/>
                </a:cubicBezTo>
                <a:cubicBezTo>
                  <a:pt x="7633" y="8744"/>
                  <a:pt x="7660" y="8744"/>
                  <a:pt x="7687" y="8731"/>
                </a:cubicBezTo>
                <a:lnTo>
                  <a:pt x="7687" y="8731"/>
                </a:lnTo>
                <a:cubicBezTo>
                  <a:pt x="7540" y="9481"/>
                  <a:pt x="6884" y="10043"/>
                  <a:pt x="6094" y="10043"/>
                </a:cubicBezTo>
                <a:cubicBezTo>
                  <a:pt x="5196" y="10043"/>
                  <a:pt x="4460" y="9306"/>
                  <a:pt x="4460" y="8396"/>
                </a:cubicBezTo>
                <a:cubicBezTo>
                  <a:pt x="4460" y="7833"/>
                  <a:pt x="4741" y="7338"/>
                  <a:pt x="5183" y="7044"/>
                </a:cubicBezTo>
                <a:close/>
                <a:moveTo>
                  <a:pt x="6094" y="5839"/>
                </a:moveTo>
                <a:cubicBezTo>
                  <a:pt x="5853" y="5839"/>
                  <a:pt x="5612" y="5865"/>
                  <a:pt x="5384" y="5932"/>
                </a:cubicBezTo>
                <a:lnTo>
                  <a:pt x="5371" y="5932"/>
                </a:lnTo>
                <a:cubicBezTo>
                  <a:pt x="4300" y="6253"/>
                  <a:pt x="3523" y="7231"/>
                  <a:pt x="3523" y="8396"/>
                </a:cubicBezTo>
                <a:cubicBezTo>
                  <a:pt x="3523" y="9815"/>
                  <a:pt x="4675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8276"/>
                  <a:pt x="8651" y="8155"/>
                  <a:pt x="8638" y="8035"/>
                </a:cubicBezTo>
                <a:cubicBezTo>
                  <a:pt x="8451" y="6776"/>
                  <a:pt x="7380" y="5839"/>
                  <a:pt x="6094" y="5839"/>
                </a:cubicBezTo>
                <a:close/>
                <a:moveTo>
                  <a:pt x="899" y="2116"/>
                </a:moveTo>
                <a:cubicBezTo>
                  <a:pt x="644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4" y="13323"/>
                  <a:pt x="899" y="13323"/>
                </a:cubicBezTo>
                <a:cubicBezTo>
                  <a:pt x="1166" y="13323"/>
                  <a:pt x="1367" y="13109"/>
                  <a:pt x="1367" y="12855"/>
                </a:cubicBezTo>
                <a:lnTo>
                  <a:pt x="1367" y="3053"/>
                </a:lnTo>
                <a:lnTo>
                  <a:pt x="7660" y="3053"/>
                </a:lnTo>
                <a:cubicBezTo>
                  <a:pt x="7928" y="3053"/>
                  <a:pt x="8129" y="2839"/>
                  <a:pt x="8129" y="2584"/>
                </a:cubicBezTo>
                <a:cubicBezTo>
                  <a:pt x="8129" y="2330"/>
                  <a:pt x="7928" y="2116"/>
                  <a:pt x="7660" y="2116"/>
                </a:cubicBezTo>
                <a:close/>
                <a:moveTo>
                  <a:pt x="6616" y="12748"/>
                </a:moveTo>
                <a:lnTo>
                  <a:pt x="6067" y="13498"/>
                </a:lnTo>
                <a:lnTo>
                  <a:pt x="5532" y="12748"/>
                </a:lnTo>
                <a:close/>
                <a:moveTo>
                  <a:pt x="11061" y="0"/>
                </a:moveTo>
                <a:cubicBezTo>
                  <a:pt x="10058" y="0"/>
                  <a:pt x="9227" y="817"/>
                  <a:pt x="9227" y="1822"/>
                </a:cubicBezTo>
                <a:lnTo>
                  <a:pt x="9227" y="7446"/>
                </a:lnTo>
                <a:cubicBezTo>
                  <a:pt x="9227" y="7606"/>
                  <a:pt x="9321" y="7767"/>
                  <a:pt x="9468" y="7847"/>
                </a:cubicBezTo>
                <a:cubicBezTo>
                  <a:pt x="9535" y="7887"/>
                  <a:pt x="9612" y="7908"/>
                  <a:pt x="9691" y="7908"/>
                </a:cubicBezTo>
                <a:cubicBezTo>
                  <a:pt x="9769" y="7908"/>
                  <a:pt x="9850" y="7887"/>
                  <a:pt x="9924" y="7847"/>
                </a:cubicBezTo>
                <a:lnTo>
                  <a:pt x="11611" y="6910"/>
                </a:lnTo>
                <a:lnTo>
                  <a:pt x="17128" y="6910"/>
                </a:lnTo>
                <a:cubicBezTo>
                  <a:pt x="18132" y="6910"/>
                  <a:pt x="18949" y="6093"/>
                  <a:pt x="18949" y="5089"/>
                </a:cubicBezTo>
                <a:lnTo>
                  <a:pt x="18949" y="3053"/>
                </a:lnTo>
                <a:lnTo>
                  <a:pt x="19833" y="3053"/>
                </a:lnTo>
                <a:lnTo>
                  <a:pt x="19833" y="16471"/>
                </a:lnTo>
                <a:lnTo>
                  <a:pt x="13218" y="16471"/>
                </a:lnTo>
                <a:cubicBezTo>
                  <a:pt x="12963" y="16471"/>
                  <a:pt x="12749" y="16671"/>
                  <a:pt x="12749" y="16926"/>
                </a:cubicBezTo>
                <a:cubicBezTo>
                  <a:pt x="12749" y="17194"/>
                  <a:pt x="12963" y="17394"/>
                  <a:pt x="13218" y="17394"/>
                </a:cubicBezTo>
                <a:lnTo>
                  <a:pt x="20301" y="17394"/>
                </a:lnTo>
                <a:cubicBezTo>
                  <a:pt x="20556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56" y="2116"/>
                  <a:pt x="20301" y="2116"/>
                </a:cubicBezTo>
                <a:lnTo>
                  <a:pt x="18949" y="2116"/>
                </a:lnTo>
                <a:lnTo>
                  <a:pt x="18949" y="1822"/>
                </a:lnTo>
                <a:cubicBezTo>
                  <a:pt x="18949" y="817"/>
                  <a:pt x="18132" y="0"/>
                  <a:pt x="17128" y="0"/>
                </a:cubicBezTo>
                <a:close/>
                <a:moveTo>
                  <a:pt x="5237" y="11824"/>
                </a:moveTo>
                <a:cubicBezTo>
                  <a:pt x="2974" y="11824"/>
                  <a:pt x="1956" y="13672"/>
                  <a:pt x="1381" y="15078"/>
                </a:cubicBezTo>
                <a:lnTo>
                  <a:pt x="95" y="18238"/>
                </a:lnTo>
                <a:cubicBezTo>
                  <a:pt x="1" y="18479"/>
                  <a:pt x="122" y="18747"/>
                  <a:pt x="363" y="18854"/>
                </a:cubicBezTo>
                <a:cubicBezTo>
                  <a:pt x="416" y="18867"/>
                  <a:pt x="470" y="18881"/>
                  <a:pt x="536" y="18881"/>
                </a:cubicBezTo>
                <a:cubicBezTo>
                  <a:pt x="711" y="18881"/>
                  <a:pt x="885" y="18774"/>
                  <a:pt x="965" y="18586"/>
                </a:cubicBezTo>
                <a:lnTo>
                  <a:pt x="2250" y="15426"/>
                </a:lnTo>
                <a:cubicBezTo>
                  <a:pt x="2854" y="13939"/>
                  <a:pt x="3536" y="13136"/>
                  <a:pt x="4460" y="12855"/>
                </a:cubicBezTo>
                <a:lnTo>
                  <a:pt x="5692" y="14555"/>
                </a:lnTo>
                <a:cubicBezTo>
                  <a:pt x="5786" y="14676"/>
                  <a:pt x="5919" y="14757"/>
                  <a:pt x="6067" y="14757"/>
                </a:cubicBezTo>
                <a:cubicBezTo>
                  <a:pt x="6214" y="14757"/>
                  <a:pt x="6362" y="14676"/>
                  <a:pt x="6442" y="14555"/>
                </a:cubicBezTo>
                <a:lnTo>
                  <a:pt x="7701" y="12855"/>
                </a:lnTo>
                <a:cubicBezTo>
                  <a:pt x="8638" y="13109"/>
                  <a:pt x="9321" y="13927"/>
                  <a:pt x="9937" y="15426"/>
                </a:cubicBezTo>
                <a:lnTo>
                  <a:pt x="10352" y="16457"/>
                </a:lnTo>
                <a:cubicBezTo>
                  <a:pt x="10406" y="16605"/>
                  <a:pt x="10540" y="16698"/>
                  <a:pt x="10686" y="16739"/>
                </a:cubicBezTo>
                <a:cubicBezTo>
                  <a:pt x="10716" y="16744"/>
                  <a:pt x="10746" y="16747"/>
                  <a:pt x="10776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2" y="12975"/>
                </a:lnTo>
                <a:cubicBezTo>
                  <a:pt x="15239" y="12802"/>
                  <a:pt x="15253" y="12507"/>
                  <a:pt x="15079" y="12320"/>
                </a:cubicBezTo>
                <a:cubicBezTo>
                  <a:pt x="14987" y="12221"/>
                  <a:pt x="14862" y="12170"/>
                  <a:pt x="14736" y="12170"/>
                </a:cubicBezTo>
                <a:cubicBezTo>
                  <a:pt x="14624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4" y="15078"/>
                </a:lnTo>
                <a:cubicBezTo>
                  <a:pt x="10231" y="13672"/>
                  <a:pt x="9214" y="11824"/>
                  <a:pt x="695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Google Shape;849;p 2"/>
          <p:cNvSpPr/>
          <p:nvPr/>
        </p:nvSpPr>
        <p:spPr>
          <a:xfrm>
            <a:off x="2354040" y="1852920"/>
            <a:ext cx="537840" cy="488880"/>
          </a:xfrm>
          <a:custGeom>
            <a:avLst/>
            <a:gdLst>
              <a:gd name="textAreaLeft" fmla="*/ 0 w 537840"/>
              <a:gd name="textAreaRight" fmla="*/ 539640 w 537840"/>
              <a:gd name="textAreaTop" fmla="*/ 0 h 488880"/>
              <a:gd name="textAreaBottom" fmla="*/ 490680 h 488880"/>
            </a:gdLst>
            <a:ahLst/>
            <a:rect l="textAreaLeft" t="textAreaTop" r="textAreaRight" b="textAreaBottom"/>
            <a:pathLst>
              <a:path w="20770" h="18882">
                <a:moveTo>
                  <a:pt x="8209" y="0"/>
                </a:moveTo>
                <a:cubicBezTo>
                  <a:pt x="7954" y="0"/>
                  <a:pt x="7754" y="215"/>
                  <a:pt x="7754" y="469"/>
                </a:cubicBezTo>
                <a:cubicBezTo>
                  <a:pt x="7754" y="724"/>
                  <a:pt x="7954" y="938"/>
                  <a:pt x="8209" y="938"/>
                </a:cubicBezTo>
                <a:lnTo>
                  <a:pt x="13003" y="938"/>
                </a:lnTo>
                <a:cubicBezTo>
                  <a:pt x="13257" y="938"/>
                  <a:pt x="13458" y="724"/>
                  <a:pt x="13458" y="469"/>
                </a:cubicBezTo>
                <a:cubicBezTo>
                  <a:pt x="13458" y="215"/>
                  <a:pt x="13257" y="0"/>
                  <a:pt x="13003" y="0"/>
                </a:cubicBezTo>
                <a:close/>
                <a:moveTo>
                  <a:pt x="13003" y="4982"/>
                </a:moveTo>
                <a:cubicBezTo>
                  <a:pt x="12735" y="4982"/>
                  <a:pt x="12534" y="5182"/>
                  <a:pt x="12534" y="5437"/>
                </a:cubicBezTo>
                <a:cubicBezTo>
                  <a:pt x="12534" y="5705"/>
                  <a:pt x="12735" y="5905"/>
                  <a:pt x="13003" y="5905"/>
                </a:cubicBezTo>
                <a:lnTo>
                  <a:pt x="17783" y="5905"/>
                </a:lnTo>
                <a:cubicBezTo>
                  <a:pt x="18038" y="5905"/>
                  <a:pt x="18238" y="5705"/>
                  <a:pt x="18238" y="5437"/>
                </a:cubicBezTo>
                <a:cubicBezTo>
                  <a:pt x="18238" y="5182"/>
                  <a:pt x="18038" y="4982"/>
                  <a:pt x="17783" y="4982"/>
                </a:cubicBezTo>
                <a:close/>
                <a:moveTo>
                  <a:pt x="12334" y="6923"/>
                </a:moveTo>
                <a:cubicBezTo>
                  <a:pt x="12079" y="6923"/>
                  <a:pt x="11864" y="7124"/>
                  <a:pt x="11864" y="7378"/>
                </a:cubicBezTo>
                <a:cubicBezTo>
                  <a:pt x="11864" y="7646"/>
                  <a:pt x="12079" y="7847"/>
                  <a:pt x="12334" y="7847"/>
                </a:cubicBezTo>
                <a:lnTo>
                  <a:pt x="13217" y="7847"/>
                </a:lnTo>
                <a:cubicBezTo>
                  <a:pt x="13485" y="7847"/>
                  <a:pt x="13686" y="7646"/>
                  <a:pt x="13686" y="7378"/>
                </a:cubicBezTo>
                <a:cubicBezTo>
                  <a:pt x="13686" y="7124"/>
                  <a:pt x="13485" y="6923"/>
                  <a:pt x="13217" y="6923"/>
                </a:cubicBezTo>
                <a:close/>
                <a:moveTo>
                  <a:pt x="15387" y="6923"/>
                </a:moveTo>
                <a:cubicBezTo>
                  <a:pt x="15132" y="6923"/>
                  <a:pt x="14917" y="7124"/>
                  <a:pt x="14917" y="7378"/>
                </a:cubicBezTo>
                <a:cubicBezTo>
                  <a:pt x="14917" y="7646"/>
                  <a:pt x="15132" y="7847"/>
                  <a:pt x="15387" y="7847"/>
                </a:cubicBezTo>
                <a:lnTo>
                  <a:pt x="17783" y="7847"/>
                </a:lnTo>
                <a:cubicBezTo>
                  <a:pt x="18038" y="7847"/>
                  <a:pt x="18238" y="7646"/>
                  <a:pt x="18238" y="7378"/>
                </a:cubicBezTo>
                <a:cubicBezTo>
                  <a:pt x="18238" y="7124"/>
                  <a:pt x="18038" y="6923"/>
                  <a:pt x="17783" y="6923"/>
                </a:cubicBezTo>
                <a:close/>
                <a:moveTo>
                  <a:pt x="6710" y="6896"/>
                </a:moveTo>
                <a:cubicBezTo>
                  <a:pt x="7312" y="7137"/>
                  <a:pt x="7727" y="7726"/>
                  <a:pt x="7727" y="8396"/>
                </a:cubicBezTo>
                <a:cubicBezTo>
                  <a:pt x="7727" y="9306"/>
                  <a:pt x="6990" y="10029"/>
                  <a:pt x="6094" y="10029"/>
                </a:cubicBezTo>
                <a:cubicBezTo>
                  <a:pt x="5196" y="10029"/>
                  <a:pt x="4460" y="9306"/>
                  <a:pt x="4460" y="8396"/>
                </a:cubicBezTo>
                <a:cubicBezTo>
                  <a:pt x="4460" y="7807"/>
                  <a:pt x="4781" y="7285"/>
                  <a:pt x="5263" y="7003"/>
                </a:cubicBezTo>
                <a:lnTo>
                  <a:pt x="5263" y="7003"/>
                </a:lnTo>
                <a:cubicBezTo>
                  <a:pt x="5210" y="7124"/>
                  <a:pt x="5210" y="7271"/>
                  <a:pt x="5290" y="7405"/>
                </a:cubicBezTo>
                <a:cubicBezTo>
                  <a:pt x="5371" y="7558"/>
                  <a:pt x="5524" y="7644"/>
                  <a:pt x="5685" y="7644"/>
                </a:cubicBezTo>
                <a:cubicBezTo>
                  <a:pt x="5764" y="7644"/>
                  <a:pt x="5844" y="7624"/>
                  <a:pt x="5919" y="7579"/>
                </a:cubicBezTo>
                <a:cubicBezTo>
                  <a:pt x="6228" y="7405"/>
                  <a:pt x="6495" y="7178"/>
                  <a:pt x="6710" y="6896"/>
                </a:cubicBezTo>
                <a:close/>
                <a:moveTo>
                  <a:pt x="6094" y="5839"/>
                </a:moveTo>
                <a:cubicBezTo>
                  <a:pt x="4687" y="5839"/>
                  <a:pt x="3536" y="6990"/>
                  <a:pt x="3536" y="8396"/>
                </a:cubicBezTo>
                <a:cubicBezTo>
                  <a:pt x="3536" y="9815"/>
                  <a:pt x="4687" y="10967"/>
                  <a:pt x="6094" y="10967"/>
                </a:cubicBezTo>
                <a:cubicBezTo>
                  <a:pt x="7513" y="10967"/>
                  <a:pt x="8665" y="9815"/>
                  <a:pt x="8665" y="8396"/>
                </a:cubicBezTo>
                <a:cubicBezTo>
                  <a:pt x="8665" y="7164"/>
                  <a:pt x="7781" y="6133"/>
                  <a:pt x="6615" y="5892"/>
                </a:cubicBezTo>
                <a:lnTo>
                  <a:pt x="6589" y="5892"/>
                </a:lnTo>
                <a:cubicBezTo>
                  <a:pt x="6428" y="5852"/>
                  <a:pt x="6267" y="5839"/>
                  <a:pt x="6094" y="5839"/>
                </a:cubicBezTo>
                <a:close/>
                <a:moveTo>
                  <a:pt x="6481" y="12748"/>
                </a:moveTo>
                <a:lnTo>
                  <a:pt x="6308" y="13605"/>
                </a:lnTo>
                <a:lnTo>
                  <a:pt x="5892" y="13605"/>
                </a:lnTo>
                <a:lnTo>
                  <a:pt x="5705" y="12748"/>
                </a:lnTo>
                <a:close/>
                <a:moveTo>
                  <a:pt x="8397" y="14194"/>
                </a:moveTo>
                <a:cubicBezTo>
                  <a:pt x="8142" y="14194"/>
                  <a:pt x="7942" y="14409"/>
                  <a:pt x="7942" y="14662"/>
                </a:cubicBezTo>
                <a:lnTo>
                  <a:pt x="7942" y="14730"/>
                </a:lnTo>
                <a:cubicBezTo>
                  <a:pt x="7942" y="14984"/>
                  <a:pt x="8142" y="15185"/>
                  <a:pt x="8397" y="15185"/>
                </a:cubicBezTo>
                <a:cubicBezTo>
                  <a:pt x="8665" y="15185"/>
                  <a:pt x="8865" y="14984"/>
                  <a:pt x="8865" y="14730"/>
                </a:cubicBezTo>
                <a:lnTo>
                  <a:pt x="8865" y="14662"/>
                </a:lnTo>
                <a:cubicBezTo>
                  <a:pt x="8865" y="14409"/>
                  <a:pt x="8665" y="14194"/>
                  <a:pt x="8397" y="14194"/>
                </a:cubicBezTo>
                <a:close/>
                <a:moveTo>
                  <a:pt x="911" y="2116"/>
                </a:moveTo>
                <a:cubicBezTo>
                  <a:pt x="643" y="2116"/>
                  <a:pt x="443" y="2330"/>
                  <a:pt x="443" y="2584"/>
                </a:cubicBezTo>
                <a:lnTo>
                  <a:pt x="443" y="12855"/>
                </a:lnTo>
                <a:cubicBezTo>
                  <a:pt x="443" y="13109"/>
                  <a:pt x="643" y="13323"/>
                  <a:pt x="911" y="13323"/>
                </a:cubicBezTo>
                <a:cubicBezTo>
                  <a:pt x="1166" y="13323"/>
                  <a:pt x="1366" y="13109"/>
                  <a:pt x="1366" y="12855"/>
                </a:cubicBezTo>
                <a:lnTo>
                  <a:pt x="1366" y="3053"/>
                </a:lnTo>
                <a:lnTo>
                  <a:pt x="19845" y="3053"/>
                </a:lnTo>
                <a:lnTo>
                  <a:pt x="19845" y="16471"/>
                </a:lnTo>
                <a:lnTo>
                  <a:pt x="13217" y="16471"/>
                </a:lnTo>
                <a:cubicBezTo>
                  <a:pt x="12962" y="16471"/>
                  <a:pt x="12762" y="16671"/>
                  <a:pt x="12762" y="16926"/>
                </a:cubicBezTo>
                <a:cubicBezTo>
                  <a:pt x="12762" y="17194"/>
                  <a:pt x="12962" y="17394"/>
                  <a:pt x="13217" y="17394"/>
                </a:cubicBezTo>
                <a:lnTo>
                  <a:pt x="20300" y="17394"/>
                </a:lnTo>
                <a:cubicBezTo>
                  <a:pt x="20568" y="17394"/>
                  <a:pt x="20770" y="17194"/>
                  <a:pt x="20770" y="16926"/>
                </a:cubicBezTo>
                <a:lnTo>
                  <a:pt x="20770" y="2584"/>
                </a:lnTo>
                <a:cubicBezTo>
                  <a:pt x="20770" y="2330"/>
                  <a:pt x="20568" y="2116"/>
                  <a:pt x="20300" y="2116"/>
                </a:cubicBezTo>
                <a:close/>
                <a:moveTo>
                  <a:pt x="6267" y="14543"/>
                </a:moveTo>
                <a:lnTo>
                  <a:pt x="6562" y="17247"/>
                </a:lnTo>
                <a:lnTo>
                  <a:pt x="6094" y="17622"/>
                </a:lnTo>
                <a:lnTo>
                  <a:pt x="5624" y="17247"/>
                </a:lnTo>
                <a:lnTo>
                  <a:pt x="5919" y="14543"/>
                </a:lnTo>
                <a:close/>
                <a:moveTo>
                  <a:pt x="5076" y="11824"/>
                </a:moveTo>
                <a:cubicBezTo>
                  <a:pt x="2920" y="11904"/>
                  <a:pt x="1943" y="13712"/>
                  <a:pt x="1393" y="15078"/>
                </a:cubicBezTo>
                <a:lnTo>
                  <a:pt x="108" y="18238"/>
                </a:lnTo>
                <a:cubicBezTo>
                  <a:pt x="0" y="18479"/>
                  <a:pt x="121" y="18747"/>
                  <a:pt x="363" y="18854"/>
                </a:cubicBezTo>
                <a:cubicBezTo>
                  <a:pt x="416" y="18867"/>
                  <a:pt x="482" y="18881"/>
                  <a:pt x="536" y="18881"/>
                </a:cubicBezTo>
                <a:cubicBezTo>
                  <a:pt x="724" y="18881"/>
                  <a:pt x="898" y="18774"/>
                  <a:pt x="965" y="18586"/>
                </a:cubicBezTo>
                <a:lnTo>
                  <a:pt x="2250" y="15426"/>
                </a:lnTo>
                <a:cubicBezTo>
                  <a:pt x="2920" y="13779"/>
                  <a:pt x="3683" y="12962"/>
                  <a:pt x="4767" y="12788"/>
                </a:cubicBezTo>
                <a:lnTo>
                  <a:pt x="5035" y="14100"/>
                </a:lnTo>
                <a:lnTo>
                  <a:pt x="4674" y="17394"/>
                </a:lnTo>
                <a:cubicBezTo>
                  <a:pt x="4647" y="17555"/>
                  <a:pt x="4714" y="17716"/>
                  <a:pt x="4848" y="17810"/>
                </a:cubicBezTo>
                <a:lnTo>
                  <a:pt x="5651" y="18465"/>
                </a:lnTo>
                <a:cubicBezTo>
                  <a:pt x="5746" y="18533"/>
                  <a:pt x="5839" y="18573"/>
                  <a:pt x="5946" y="18573"/>
                </a:cubicBezTo>
                <a:lnTo>
                  <a:pt x="6240" y="18573"/>
                </a:lnTo>
                <a:cubicBezTo>
                  <a:pt x="6348" y="18573"/>
                  <a:pt x="6455" y="18533"/>
                  <a:pt x="6535" y="18465"/>
                </a:cubicBezTo>
                <a:lnTo>
                  <a:pt x="7352" y="17810"/>
                </a:lnTo>
                <a:cubicBezTo>
                  <a:pt x="7472" y="17716"/>
                  <a:pt x="7540" y="17555"/>
                  <a:pt x="7513" y="17394"/>
                </a:cubicBezTo>
                <a:lnTo>
                  <a:pt x="7151" y="14100"/>
                </a:lnTo>
                <a:lnTo>
                  <a:pt x="7433" y="12788"/>
                </a:lnTo>
                <a:cubicBezTo>
                  <a:pt x="8504" y="12962"/>
                  <a:pt x="9267" y="13779"/>
                  <a:pt x="9936" y="15426"/>
                </a:cubicBezTo>
                <a:lnTo>
                  <a:pt x="10352" y="16457"/>
                </a:lnTo>
                <a:cubicBezTo>
                  <a:pt x="10418" y="16605"/>
                  <a:pt x="10539" y="16698"/>
                  <a:pt x="10686" y="16739"/>
                </a:cubicBezTo>
                <a:cubicBezTo>
                  <a:pt x="10715" y="16744"/>
                  <a:pt x="10745" y="16747"/>
                  <a:pt x="10775" y="16747"/>
                </a:cubicBezTo>
                <a:cubicBezTo>
                  <a:pt x="10896" y="16747"/>
                  <a:pt x="11016" y="16703"/>
                  <a:pt x="11102" y="16618"/>
                </a:cubicBezTo>
                <a:lnTo>
                  <a:pt x="15051" y="12975"/>
                </a:lnTo>
                <a:cubicBezTo>
                  <a:pt x="15239" y="12802"/>
                  <a:pt x="15253" y="12507"/>
                  <a:pt x="15078" y="12320"/>
                </a:cubicBezTo>
                <a:cubicBezTo>
                  <a:pt x="14987" y="12221"/>
                  <a:pt x="14861" y="12170"/>
                  <a:pt x="14736" y="12170"/>
                </a:cubicBezTo>
                <a:cubicBezTo>
                  <a:pt x="14623" y="12170"/>
                  <a:pt x="14511" y="12211"/>
                  <a:pt x="14423" y="12293"/>
                </a:cubicBezTo>
                <a:lnTo>
                  <a:pt x="10968" y="15480"/>
                </a:lnTo>
                <a:lnTo>
                  <a:pt x="10793" y="15078"/>
                </a:lnTo>
                <a:cubicBezTo>
                  <a:pt x="10245" y="13712"/>
                  <a:pt x="9267" y="11904"/>
                  <a:pt x="7111" y="118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43" name="Google Shape;850;p 2"/>
          <p:cNvCxnSpPr/>
          <p:nvPr/>
        </p:nvCxnSpPr>
        <p:spPr>
          <a:xfrm flipH="1">
            <a:off x="4989240" y="699840"/>
            <a:ext cx="421920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344" name="Google Shape;851;p 2"/>
          <p:cNvGrpSpPr/>
          <p:nvPr/>
        </p:nvGrpSpPr>
        <p:grpSpPr>
          <a:xfrm>
            <a:off x="765000" y="629640"/>
            <a:ext cx="1440" cy="142200"/>
            <a:chOff x="765000" y="629640"/>
            <a:chExt cx="1440" cy="142200"/>
          </a:xfrm>
        </p:grpSpPr>
        <p:cxnSp>
          <p:nvCxnSpPr>
            <p:cNvPr id="345" name="Google Shape;852;p 2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46" name="Google Shape;853;p 2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Rectangle 3"/>
          <p:cNvSpPr/>
          <p:nvPr/>
        </p:nvSpPr>
        <p:spPr>
          <a:xfrm>
            <a:off x="4572000" y="540000"/>
            <a:ext cx="3851640" cy="40633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bfbfbf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b="0" lang="en-US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824760" y="2514600"/>
            <a:ext cx="3061080" cy="129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6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Future Work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title"/>
          </p:nvPr>
        </p:nvSpPr>
        <p:spPr>
          <a:xfrm>
            <a:off x="1143000" y="1143000"/>
            <a:ext cx="2364480" cy="1282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03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50" name="Google Shape;224;p 2"/>
          <p:cNvGrpSpPr/>
          <p:nvPr/>
        </p:nvGrpSpPr>
        <p:grpSpPr>
          <a:xfrm>
            <a:off x="497880" y="232920"/>
            <a:ext cx="1440" cy="142200"/>
            <a:chOff x="497880" y="232920"/>
            <a:chExt cx="1440" cy="142200"/>
          </a:xfrm>
        </p:grpSpPr>
        <p:cxnSp>
          <p:nvCxnSpPr>
            <p:cNvPr id="351" name="Google Shape;225;p 2"/>
            <p:cNvCxnSpPr/>
            <p:nvPr/>
          </p:nvCxnSpPr>
          <p:spPr>
            <a:xfrm>
              <a:off x="49788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52" name="Google Shape;226;p 2"/>
            <p:cNvCxnSpPr/>
            <p:nvPr/>
          </p:nvCxnSpPr>
          <p:spPr>
            <a:xfrm>
              <a:off x="49788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53" name="Google Shape;227;p 2"/>
          <p:cNvGrpSpPr/>
          <p:nvPr/>
        </p:nvGrpSpPr>
        <p:grpSpPr>
          <a:xfrm>
            <a:off x="497880" y="4769280"/>
            <a:ext cx="1440" cy="142200"/>
            <a:chOff x="497880" y="4769280"/>
            <a:chExt cx="1440" cy="142200"/>
          </a:xfrm>
        </p:grpSpPr>
        <p:cxnSp>
          <p:nvCxnSpPr>
            <p:cNvPr id="354" name="Google Shape;228;p 2"/>
            <p:cNvCxnSpPr/>
            <p:nvPr/>
          </p:nvCxnSpPr>
          <p:spPr>
            <a:xfrm>
              <a:off x="49788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55" name="Google Shape;229;p 2"/>
            <p:cNvCxnSpPr/>
            <p:nvPr/>
          </p:nvCxnSpPr>
          <p:spPr>
            <a:xfrm>
              <a:off x="49788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56" name="Google Shape;230;p 2"/>
          <p:cNvGrpSpPr/>
          <p:nvPr/>
        </p:nvGrpSpPr>
        <p:grpSpPr>
          <a:xfrm>
            <a:off x="8645760" y="232920"/>
            <a:ext cx="1440" cy="142200"/>
            <a:chOff x="8645760" y="232920"/>
            <a:chExt cx="1440" cy="142200"/>
          </a:xfrm>
        </p:grpSpPr>
        <p:cxnSp>
          <p:nvCxnSpPr>
            <p:cNvPr id="357" name="Google Shape;231;p 2"/>
            <p:cNvCxnSpPr/>
            <p:nvPr/>
          </p:nvCxnSpPr>
          <p:spPr>
            <a:xfrm>
              <a:off x="864576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58" name="Google Shape;232;p 2"/>
            <p:cNvCxnSpPr/>
            <p:nvPr/>
          </p:nvCxnSpPr>
          <p:spPr>
            <a:xfrm>
              <a:off x="864576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59" name="Google Shape;233;p 2"/>
          <p:cNvGrpSpPr/>
          <p:nvPr/>
        </p:nvGrpSpPr>
        <p:grpSpPr>
          <a:xfrm>
            <a:off x="8645760" y="4769280"/>
            <a:ext cx="1440" cy="142200"/>
            <a:chOff x="8645760" y="4769280"/>
            <a:chExt cx="1440" cy="142200"/>
          </a:xfrm>
        </p:grpSpPr>
        <p:cxnSp>
          <p:nvCxnSpPr>
            <p:cNvPr id="360" name="Google Shape;234;p 2"/>
            <p:cNvCxnSpPr/>
            <p:nvPr/>
          </p:nvCxnSpPr>
          <p:spPr>
            <a:xfrm>
              <a:off x="864576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61" name="Google Shape;235;p 2"/>
            <p:cNvCxnSpPr/>
            <p:nvPr/>
          </p:nvCxnSpPr>
          <p:spPr>
            <a:xfrm>
              <a:off x="864576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62" name="Google Shape;9250;p 1"/>
          <p:cNvGrpSpPr/>
          <p:nvPr/>
        </p:nvGrpSpPr>
        <p:grpSpPr>
          <a:xfrm>
            <a:off x="4880880" y="1828800"/>
            <a:ext cx="3348720" cy="1371600"/>
            <a:chOff x="4880880" y="1828800"/>
            <a:chExt cx="3348720" cy="1371600"/>
          </a:xfrm>
        </p:grpSpPr>
        <p:sp>
          <p:nvSpPr>
            <p:cNvPr id="363" name="Google Shape;9251;p 1"/>
            <p:cNvSpPr/>
            <p:nvPr/>
          </p:nvSpPr>
          <p:spPr>
            <a:xfrm>
              <a:off x="4880880" y="1838880"/>
              <a:ext cx="3051000" cy="1351440"/>
            </a:xfrm>
            <a:custGeom>
              <a:avLst/>
              <a:gdLst>
                <a:gd name="textAreaLeft" fmla="*/ 0 w 3051000"/>
                <a:gd name="textAreaRight" fmla="*/ 3053160 w 3051000"/>
                <a:gd name="textAreaTop" fmla="*/ 0 h 1351440"/>
                <a:gd name="textAreaBottom" fmla="*/ 1353960 h 1351440"/>
              </a:gdLst>
              <a:ahLst/>
              <a:rect l="textAreaLeft" t="textAreaTop" r="textAreaRight" b="textAreaBottom"/>
              <a:pathLst>
                <a:path w="260246" h="89122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>
              <a:solidFill>
                <a:srgbClr val="383d3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64" name="Google Shape;9252;p 1"/>
            <p:cNvSpPr/>
            <p:nvPr/>
          </p:nvSpPr>
          <p:spPr>
            <a:xfrm>
              <a:off x="5933160" y="2260440"/>
              <a:ext cx="203400" cy="508680"/>
            </a:xfrm>
            <a:custGeom>
              <a:avLst/>
              <a:gdLst>
                <a:gd name="textAreaLeft" fmla="*/ 0 w 203400"/>
                <a:gd name="textAreaRight" fmla="*/ 205560 w 203400"/>
                <a:gd name="textAreaTop" fmla="*/ 0 h 508680"/>
                <a:gd name="textAreaBottom" fmla="*/ 511200 h 508680"/>
              </a:gdLst>
              <a:ahLst/>
              <a:rect l="textAreaLeft" t="textAreaTop" r="textAreaRight" b="textAreaBottom"/>
              <a:pathLst>
                <a:path w="17540" h="33656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>
              <a:solidFill>
                <a:srgbClr val="5983b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65" name="Google Shape;9253;p 1"/>
            <p:cNvSpPr/>
            <p:nvPr/>
          </p:nvSpPr>
          <p:spPr>
            <a:xfrm>
              <a:off x="6487920" y="2129040"/>
              <a:ext cx="282960" cy="771120"/>
            </a:xfrm>
            <a:custGeom>
              <a:avLst/>
              <a:gdLst>
                <a:gd name="textAreaLeft" fmla="*/ 0 w 282960"/>
                <a:gd name="textAreaRight" fmla="*/ 285120 w 282960"/>
                <a:gd name="textAreaTop" fmla="*/ 0 h 771120"/>
                <a:gd name="textAreaBottom" fmla="*/ 773640 h 771120"/>
              </a:gdLst>
              <a:ahLst/>
              <a:rect l="textAreaLeft" t="textAreaTop" r="textAreaRight" b="textAreaBottom"/>
              <a:pathLst>
                <a:path w="24298" h="50901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>
              <a:solidFill>
                <a:srgbClr val="5983b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66" name="Google Shape;9254;p 1"/>
            <p:cNvSpPr/>
            <p:nvPr/>
          </p:nvSpPr>
          <p:spPr>
            <a:xfrm>
              <a:off x="7115040" y="1979640"/>
              <a:ext cx="382680" cy="1069920"/>
            </a:xfrm>
            <a:custGeom>
              <a:avLst/>
              <a:gdLst>
                <a:gd name="textAreaLeft" fmla="*/ 0 w 382680"/>
                <a:gd name="textAreaRight" fmla="*/ 384840 w 382680"/>
                <a:gd name="textAreaTop" fmla="*/ 0 h 1069920"/>
                <a:gd name="textAreaBottom" fmla="*/ 1072440 h 1069920"/>
              </a:gdLst>
              <a:ahLst/>
              <a:rect l="textAreaLeft" t="textAreaTop" r="textAreaRight" b="textAreaBottom"/>
              <a:pathLst>
                <a:path w="32820" h="70574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67" name="Google Shape;9255;p 1"/>
            <p:cNvSpPr/>
            <p:nvPr/>
          </p:nvSpPr>
          <p:spPr>
            <a:xfrm>
              <a:off x="7977960" y="1828800"/>
              <a:ext cx="360" cy="720"/>
            </a:xfrm>
            <a:custGeom>
              <a:avLst/>
              <a:gdLst>
                <a:gd name="textAreaLeft" fmla="*/ 0 w 360"/>
                <a:gd name="textAreaRight" fmla="*/ 11520 w 360"/>
                <a:gd name="textAreaTop" fmla="*/ 0 h 720"/>
                <a:gd name="textAreaBottom" fmla="*/ 17280 h 720"/>
              </a:gdLst>
              <a:ahLst/>
              <a:rect l="textAreaLeft" t="textAreaTop" r="textAreaRight" b="textAreaBottom"/>
              <a:pathLst>
                <a:path w="6" h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60" bIns="360" anchor="ctr">
              <a:noAutofit/>
            </a:bodyPr>
            <a:p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68" name="Google Shape;9256;p 1"/>
            <p:cNvSpPr/>
            <p:nvPr/>
          </p:nvSpPr>
          <p:spPr>
            <a:xfrm>
              <a:off x="7934040" y="1828800"/>
              <a:ext cx="41760" cy="7200"/>
            </a:xfrm>
            <a:custGeom>
              <a:avLst/>
              <a:gdLst>
                <a:gd name="textAreaLeft" fmla="*/ 0 w 41760"/>
                <a:gd name="textAreaRight" fmla="*/ 43920 w 41760"/>
                <a:gd name="textAreaTop" fmla="*/ 0 h 7200"/>
                <a:gd name="textAreaBottom" fmla="*/ 9720 h 7200"/>
              </a:gdLst>
              <a:ahLst/>
              <a:rect l="textAreaLeft" t="textAreaTop" r="textAreaRight" b="textAreaBottom"/>
              <a:pathLst>
                <a:path w="3762" h="647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" bIns="2880" anchor="ctr">
              <a:noAutofit/>
            </a:bodyPr>
            <a:p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69" name="Google Shape;9257;p 1"/>
            <p:cNvSpPr/>
            <p:nvPr/>
          </p:nvSpPr>
          <p:spPr>
            <a:xfrm>
              <a:off x="7723800" y="1828800"/>
              <a:ext cx="505800" cy="1371600"/>
            </a:xfrm>
            <a:custGeom>
              <a:avLst/>
              <a:gdLst>
                <a:gd name="textAreaLeft" fmla="*/ 0 w 505800"/>
                <a:gd name="textAreaRight" fmla="*/ 507960 w 505800"/>
                <a:gd name="textAreaTop" fmla="*/ 0 h 1371600"/>
                <a:gd name="textAreaBottom" fmla="*/ 1374120 h 1371600"/>
              </a:gdLst>
              <a:ahLst/>
              <a:rect l="textAreaLeft" t="textAreaTop" r="textAreaRight" b="textAreaBottom"/>
              <a:pathLst>
                <a:path w="43303" h="90409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>
              <a:solidFill>
                <a:srgbClr val="35526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70" name="Google Shape;9258;p 1"/>
            <p:cNvSpPr/>
            <p:nvPr/>
          </p:nvSpPr>
          <p:spPr>
            <a:xfrm>
              <a:off x="5478480" y="2368440"/>
              <a:ext cx="135000" cy="291600"/>
            </a:xfrm>
            <a:custGeom>
              <a:avLst/>
              <a:gdLst>
                <a:gd name="textAreaLeft" fmla="*/ 0 w 135000"/>
                <a:gd name="textAreaRight" fmla="*/ 137160 w 135000"/>
                <a:gd name="textAreaTop" fmla="*/ 0 h 291600"/>
                <a:gd name="textAreaBottom" fmla="*/ 294120 h 291600"/>
              </a:gdLst>
              <a:ahLst/>
              <a:rect l="textAreaLeft" t="textAreaTop" r="textAreaRight" b="textAreaBottom"/>
              <a:pathLst>
                <a:path w="11696" h="19371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>
              <a:solidFill>
                <a:srgbClr val="729f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0360" bIns="9036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Barlow ExtraBold"/>
              </a:rPr>
              <a:t>Future Work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Blinker"/>
              </a:rPr>
              <a:t>Utilize Cloud Services for DL models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Blinker"/>
              </a:rPr>
              <a:t>Obtain dataset with user ratings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Blinker"/>
              </a:rPr>
              <a:t>Pick alternative algorithms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Blinker"/>
              </a:rPr>
              <a:t>Utilize Hybrid Methods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824760" y="2514600"/>
            <a:ext cx="3061080" cy="129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6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Conclusion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title"/>
          </p:nvPr>
        </p:nvSpPr>
        <p:spPr>
          <a:xfrm>
            <a:off x="1143000" y="1143000"/>
            <a:ext cx="2364480" cy="1282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04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75" name="Google Shape;224;p 4"/>
          <p:cNvGrpSpPr/>
          <p:nvPr/>
        </p:nvGrpSpPr>
        <p:grpSpPr>
          <a:xfrm>
            <a:off x="497880" y="232920"/>
            <a:ext cx="1440" cy="142200"/>
            <a:chOff x="497880" y="232920"/>
            <a:chExt cx="1440" cy="142200"/>
          </a:xfrm>
        </p:grpSpPr>
        <p:cxnSp>
          <p:nvCxnSpPr>
            <p:cNvPr id="376" name="Google Shape;225;p 4"/>
            <p:cNvCxnSpPr/>
            <p:nvPr/>
          </p:nvCxnSpPr>
          <p:spPr>
            <a:xfrm>
              <a:off x="49788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77" name="Google Shape;226;p 4"/>
            <p:cNvCxnSpPr/>
            <p:nvPr/>
          </p:nvCxnSpPr>
          <p:spPr>
            <a:xfrm>
              <a:off x="49788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78" name="Google Shape;227;p 4"/>
          <p:cNvGrpSpPr/>
          <p:nvPr/>
        </p:nvGrpSpPr>
        <p:grpSpPr>
          <a:xfrm>
            <a:off x="497880" y="4769280"/>
            <a:ext cx="1440" cy="142200"/>
            <a:chOff x="497880" y="4769280"/>
            <a:chExt cx="1440" cy="142200"/>
          </a:xfrm>
        </p:grpSpPr>
        <p:cxnSp>
          <p:nvCxnSpPr>
            <p:cNvPr id="379" name="Google Shape;228;p 4"/>
            <p:cNvCxnSpPr/>
            <p:nvPr/>
          </p:nvCxnSpPr>
          <p:spPr>
            <a:xfrm>
              <a:off x="49788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80" name="Google Shape;229;p 4"/>
            <p:cNvCxnSpPr/>
            <p:nvPr/>
          </p:nvCxnSpPr>
          <p:spPr>
            <a:xfrm>
              <a:off x="49788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81" name="Google Shape;230;p 4"/>
          <p:cNvGrpSpPr/>
          <p:nvPr/>
        </p:nvGrpSpPr>
        <p:grpSpPr>
          <a:xfrm>
            <a:off x="8645760" y="232920"/>
            <a:ext cx="1440" cy="142200"/>
            <a:chOff x="8645760" y="232920"/>
            <a:chExt cx="1440" cy="142200"/>
          </a:xfrm>
        </p:grpSpPr>
        <p:cxnSp>
          <p:nvCxnSpPr>
            <p:cNvPr id="382" name="Google Shape;231;p 4"/>
            <p:cNvCxnSpPr/>
            <p:nvPr/>
          </p:nvCxnSpPr>
          <p:spPr>
            <a:xfrm>
              <a:off x="864576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83" name="Google Shape;232;p 4"/>
            <p:cNvCxnSpPr/>
            <p:nvPr/>
          </p:nvCxnSpPr>
          <p:spPr>
            <a:xfrm>
              <a:off x="864576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384" name="Google Shape;233;p 4"/>
          <p:cNvGrpSpPr/>
          <p:nvPr/>
        </p:nvGrpSpPr>
        <p:grpSpPr>
          <a:xfrm>
            <a:off x="8645760" y="4769280"/>
            <a:ext cx="1440" cy="142200"/>
            <a:chOff x="8645760" y="4769280"/>
            <a:chExt cx="1440" cy="142200"/>
          </a:xfrm>
        </p:grpSpPr>
        <p:cxnSp>
          <p:nvCxnSpPr>
            <p:cNvPr id="385" name="Google Shape;234;p 4"/>
            <p:cNvCxnSpPr/>
            <p:nvPr/>
          </p:nvCxnSpPr>
          <p:spPr>
            <a:xfrm>
              <a:off x="864576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86" name="Google Shape;235;p 4"/>
            <p:cNvCxnSpPr/>
            <p:nvPr/>
          </p:nvCxnSpPr>
          <p:spPr>
            <a:xfrm>
              <a:off x="864576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sp>
        <p:nvSpPr>
          <p:cNvPr id="387" name="Rectangle 4"/>
          <p:cNvSpPr/>
          <p:nvPr/>
        </p:nvSpPr>
        <p:spPr>
          <a:xfrm>
            <a:off x="4572000" y="540000"/>
            <a:ext cx="3851640" cy="40633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bfbfbf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b="0" lang="en-US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grpSp>
        <p:nvGrpSpPr>
          <p:cNvPr id="388" name="Google Shape;9175;p 1"/>
          <p:cNvGrpSpPr/>
          <p:nvPr/>
        </p:nvGrpSpPr>
        <p:grpSpPr>
          <a:xfrm>
            <a:off x="4873680" y="914400"/>
            <a:ext cx="3355920" cy="3305880"/>
            <a:chOff x="4873680" y="914400"/>
            <a:chExt cx="3355920" cy="3305880"/>
          </a:xfrm>
        </p:grpSpPr>
        <p:sp>
          <p:nvSpPr>
            <p:cNvPr id="389" name="Google Shape;9176;p 1"/>
            <p:cNvSpPr/>
            <p:nvPr/>
          </p:nvSpPr>
          <p:spPr>
            <a:xfrm>
              <a:off x="5637960" y="2132640"/>
              <a:ext cx="1828440" cy="605520"/>
            </a:xfrm>
            <a:custGeom>
              <a:avLst/>
              <a:gdLst>
                <a:gd name="textAreaLeft" fmla="*/ 0 w 1828440"/>
                <a:gd name="textAreaRight" fmla="*/ 1833120 w 1828440"/>
                <a:gd name="textAreaTop" fmla="*/ 0 h 605520"/>
                <a:gd name="textAreaBottom" fmla="*/ 610200 h 605520"/>
              </a:gdLst>
              <a:ahLst/>
              <a:rect l="textAreaLeft" t="textAreaTop" r="textAreaRight" b="textAreaBottom"/>
              <a:pathLst>
                <a:path w="125546" h="40494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>
              <a:solidFill>
                <a:srgbClr val="5983b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90" name="Google Shape;9177;p 1"/>
            <p:cNvSpPr/>
            <p:nvPr/>
          </p:nvSpPr>
          <p:spPr>
            <a:xfrm>
              <a:off x="5982480" y="914400"/>
              <a:ext cx="1140480" cy="1112040"/>
            </a:xfrm>
            <a:custGeom>
              <a:avLst/>
              <a:gdLst>
                <a:gd name="textAreaLeft" fmla="*/ 0 w 1140480"/>
                <a:gd name="textAreaRight" fmla="*/ 1145160 w 1140480"/>
                <a:gd name="textAreaTop" fmla="*/ 0 h 1112040"/>
                <a:gd name="textAreaBottom" fmla="*/ 1116720 h 1112040"/>
              </a:gdLst>
              <a:ahLst/>
              <a:rect l="textAreaLeft" t="textAreaTop" r="textAreaRight" b="textAreaBottom"/>
              <a:pathLst>
                <a:path w="78476" h="74009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>
              <a:solidFill>
                <a:srgbClr val="729f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91" name="Google Shape;9178;p 1"/>
            <p:cNvSpPr/>
            <p:nvPr/>
          </p:nvSpPr>
          <p:spPr>
            <a:xfrm>
              <a:off x="4873680" y="3552840"/>
              <a:ext cx="3355920" cy="667440"/>
            </a:xfrm>
            <a:custGeom>
              <a:avLst/>
              <a:gdLst>
                <a:gd name="textAreaLeft" fmla="*/ 0 w 3355920"/>
                <a:gd name="textAreaRight" fmla="*/ 3360600 w 3355920"/>
                <a:gd name="textAreaTop" fmla="*/ 0 h 667440"/>
                <a:gd name="textAreaBottom" fmla="*/ 672120 h 667440"/>
              </a:gdLst>
              <a:ahLst/>
              <a:rect l="textAreaLeft" t="textAreaTop" r="textAreaRight" b="textAreaBottom"/>
              <a:pathLst>
                <a:path w="230204" h="4456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>
              <a:solidFill>
                <a:srgbClr val="35526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92" name="Google Shape;9179;p 1"/>
            <p:cNvSpPr/>
            <p:nvPr/>
          </p:nvSpPr>
          <p:spPr>
            <a:xfrm>
              <a:off x="5280120" y="2844360"/>
              <a:ext cx="2547360" cy="602280"/>
            </a:xfrm>
            <a:custGeom>
              <a:avLst/>
              <a:gdLst>
                <a:gd name="textAreaLeft" fmla="*/ 0 w 2547360"/>
                <a:gd name="textAreaRight" fmla="*/ 2552040 w 2547360"/>
                <a:gd name="textAreaTop" fmla="*/ 0 h 602280"/>
                <a:gd name="textAreaBottom" fmla="*/ 606960 h 602280"/>
              </a:gdLst>
              <a:ahLst/>
              <a:rect l="textAreaLeft" t="textAreaTop" r="textAreaRight" b="textAreaBottom"/>
              <a:pathLst>
                <a:path w="174802" h="40278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>
              <a:solidFill>
                <a:srgbClr val="869fb1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PlaceHolder 1"/>
          <p:cNvSpPr>
            <a:spLocks noGrp="1"/>
          </p:cNvSpPr>
          <p:nvPr>
            <p:ph type="title"/>
          </p:nvPr>
        </p:nvSpPr>
        <p:spPr>
          <a:xfrm>
            <a:off x="907200" y="2297880"/>
            <a:ext cx="4578840" cy="902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1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Conclusion</a:t>
            </a:r>
            <a:endParaRPr b="0" lang="en-US" sz="5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PlaceHolder 2"/>
          <p:cNvSpPr>
            <a:spLocks noGrp="1"/>
          </p:cNvSpPr>
          <p:nvPr>
            <p:ph type="subTitle"/>
          </p:nvPr>
        </p:nvSpPr>
        <p:spPr>
          <a:xfrm>
            <a:off x="685800" y="3429000"/>
            <a:ext cx="7772400" cy="1109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This was a fun yet challenging project. Our models’ performance wasn’t great, but demonstrates the difficulty with building an implicit recommender system.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5" name="Google Shape;957;p46" descr=""/>
          <p:cNvPicPr/>
          <p:nvPr/>
        </p:nvPicPr>
        <p:blipFill>
          <a:blip r:embed="rId1">
            <a:alphaModFix amt="30000"/>
          </a:blip>
          <a:srcRect l="0" t="7914" r="0" b="44570"/>
          <a:stretch/>
        </p:blipFill>
        <p:spPr>
          <a:xfrm>
            <a:off x="0" y="0"/>
            <a:ext cx="9143640" cy="2056320"/>
          </a:xfrm>
          <a:prstGeom prst="rect">
            <a:avLst/>
          </a:prstGeom>
          <a:ln w="0">
            <a:noFill/>
          </a:ln>
        </p:spPr>
      </p:pic>
      <p:cxnSp>
        <p:nvCxnSpPr>
          <p:cNvPr id="396" name="Google Shape;958;p46"/>
          <p:cNvCxnSpPr/>
          <p:nvPr/>
        </p:nvCxnSpPr>
        <p:spPr>
          <a:xfrm flipH="1">
            <a:off x="4680720" y="3159000"/>
            <a:ext cx="452772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397" name="Google Shape;959;p46"/>
          <p:cNvGrpSpPr/>
          <p:nvPr/>
        </p:nvGrpSpPr>
        <p:grpSpPr>
          <a:xfrm>
            <a:off x="765000" y="3088800"/>
            <a:ext cx="1440" cy="142200"/>
            <a:chOff x="765000" y="3088800"/>
            <a:chExt cx="1440" cy="142200"/>
          </a:xfrm>
        </p:grpSpPr>
        <p:cxnSp>
          <p:nvCxnSpPr>
            <p:cNvPr id="398" name="Google Shape;960;p46"/>
            <p:cNvCxnSpPr/>
            <p:nvPr/>
          </p:nvCxnSpPr>
          <p:spPr>
            <a:xfrm>
              <a:off x="765000" y="308880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399" name="Google Shape;961;p46"/>
            <p:cNvCxnSpPr/>
            <p:nvPr/>
          </p:nvCxnSpPr>
          <p:spPr>
            <a:xfrm>
              <a:off x="765000" y="308880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931680" y="114480"/>
            <a:ext cx="749088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References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/>
          </p:nvPr>
        </p:nvSpPr>
        <p:spPr>
          <a:xfrm>
            <a:off x="685800" y="685800"/>
            <a:ext cx="7736760" cy="251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57200" indent="-330120">
              <a:lnSpc>
                <a:spcPct val="100000"/>
              </a:lnSpc>
              <a:buClr>
                <a:srgbClr val="000000"/>
              </a:buClr>
              <a:buFont typeface="Blinker"/>
              <a:buChar char="●"/>
            </a:pPr>
            <a:r>
              <a:rPr b="0" lang="en" sz="1600" spc="-1" strike="noStrike">
                <a:solidFill>
                  <a:srgbClr val="000000"/>
                </a:solidFill>
                <a:latin typeface="Blinker"/>
                <a:ea typeface="Blinker"/>
              </a:rPr>
              <a:t>Neural Collaborative Filtering (2017) He, Liao, Zhang, et. al.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00000"/>
              </a:lnSpc>
              <a:buClr>
                <a:srgbClr val="000000"/>
              </a:buClr>
              <a:buFont typeface="Blinker"/>
              <a:buChar char="●"/>
            </a:pPr>
            <a:r>
              <a:rPr b="0" lang="en" sz="1600" spc="-1" strike="noStrike">
                <a:solidFill>
                  <a:schemeClr val="dk1"/>
                </a:solidFill>
                <a:latin typeface="Blinker"/>
                <a:ea typeface="Blinker"/>
                <a:hlinkClick r:id="rId1"/>
              </a:rPr>
              <a:t>https://developers.google.com/machine-learning/recommendation/collaborative/basics</a:t>
            </a:r>
            <a:r>
              <a:rPr b="0" lang="en" sz="1600" spc="-1" strike="noStrike">
                <a:solidFill>
                  <a:schemeClr val="dk1"/>
                </a:solidFill>
                <a:latin typeface="Blinker"/>
                <a:ea typeface="Blinker"/>
                <a:hlinkClick r:id="rId2"/>
              </a:rPr>
              <a:t>https://developers.google.com/machine-learning/recommendation/collaborative/basics</a:t>
            </a:r>
            <a:r>
              <a:rPr b="0" lang="en" sz="1600" spc="-1" strike="noStrike">
                <a:solidFill>
                  <a:schemeClr val="dk1"/>
                </a:solidFill>
                <a:latin typeface="Blinker"/>
                <a:ea typeface="Blinker"/>
              </a:rPr>
              <a:t>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00000"/>
              </a:lnSpc>
              <a:buClr>
                <a:srgbClr val="000000"/>
              </a:buClr>
              <a:buFont typeface="Blinker"/>
              <a:buChar char="●"/>
            </a:pPr>
            <a:r>
              <a:rPr b="0" lang="en" sz="1600" spc="-1" strike="noStrike">
                <a:solidFill>
                  <a:schemeClr val="dk1"/>
                </a:solidFill>
                <a:latin typeface="Blinker"/>
                <a:ea typeface="Blinker"/>
                <a:hlinkClick r:id="rId3"/>
              </a:rPr>
              <a:t>https://towardsdatascience.com/alternating-least-square-for-implicit-dataset-with-code-8e7999277f4b</a:t>
            </a:r>
            <a:r>
              <a:rPr b="0" lang="en" sz="1600" spc="-1" strike="noStrike">
                <a:solidFill>
                  <a:schemeClr val="dk1"/>
                </a:solidFill>
                <a:latin typeface="Blinker"/>
                <a:ea typeface="Blinker"/>
              </a:rPr>
              <a:t>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00000"/>
              </a:lnSpc>
              <a:buClr>
                <a:srgbClr val="000000"/>
              </a:buClr>
              <a:buFont typeface="Blinker"/>
              <a:buChar char="●"/>
            </a:pPr>
            <a:r>
              <a:rPr b="0" lang="en" sz="1600" spc="-1" strike="noStrike">
                <a:solidFill>
                  <a:schemeClr val="dk1"/>
                </a:solidFill>
                <a:latin typeface="Blinker"/>
                <a:ea typeface="Blinker"/>
                <a:hlinkClick r:id="rId4"/>
              </a:rPr>
              <a:t>https://towardsdatascience.com/recommendation-system-matrix-factorization-d61978660b4b</a:t>
            </a:r>
            <a:r>
              <a:rPr b="0" lang="en" sz="1600" spc="-1" strike="noStrike">
                <a:solidFill>
                  <a:schemeClr val="dk1"/>
                </a:solidFill>
                <a:latin typeface="Blinker"/>
                <a:ea typeface="Blinker"/>
              </a:rPr>
              <a:t>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30120">
              <a:lnSpc>
                <a:spcPct val="100000"/>
              </a:lnSpc>
              <a:buClr>
                <a:srgbClr val="000000"/>
              </a:buClr>
              <a:buFont typeface="Blinker"/>
              <a:buChar char="●"/>
            </a:pPr>
            <a:r>
              <a:rPr b="0" lang="en" sz="1600" spc="-1" strike="noStrike">
                <a:solidFill>
                  <a:schemeClr val="dk1"/>
                </a:solidFill>
                <a:latin typeface="Blinker"/>
                <a:ea typeface="Blinker"/>
              </a:rPr>
              <a:t>AUTHOR (YEAR). Title of publication. Publisher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02" name="Google Shape;969;p47"/>
          <p:cNvCxnSpPr/>
          <p:nvPr/>
        </p:nvCxnSpPr>
        <p:spPr>
          <a:xfrm flipH="1">
            <a:off x="6117840" y="699840"/>
            <a:ext cx="309060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403" name="Google Shape;970;p47"/>
          <p:cNvGrpSpPr/>
          <p:nvPr/>
        </p:nvGrpSpPr>
        <p:grpSpPr>
          <a:xfrm>
            <a:off x="765000" y="629640"/>
            <a:ext cx="1440" cy="142200"/>
            <a:chOff x="765000" y="629640"/>
            <a:chExt cx="1440" cy="142200"/>
          </a:xfrm>
        </p:grpSpPr>
        <p:cxnSp>
          <p:nvCxnSpPr>
            <p:cNvPr id="404" name="Google Shape;971;p47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405" name="Google Shape;972;p47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title"/>
          </p:nvPr>
        </p:nvSpPr>
        <p:spPr>
          <a:xfrm>
            <a:off x="4355280" y="890640"/>
            <a:ext cx="4067280" cy="854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Thanks</a:t>
            </a:r>
            <a:endParaRPr b="0" lang="en-US" sz="5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7" name="PlaceHolder 2"/>
          <p:cNvSpPr>
            <a:spLocks noGrp="1"/>
          </p:cNvSpPr>
          <p:nvPr>
            <p:ph type="subTitle"/>
          </p:nvPr>
        </p:nvSpPr>
        <p:spPr>
          <a:xfrm>
            <a:off x="4572000" y="50760"/>
            <a:ext cx="4069440" cy="154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rgbClr val="ffffff"/>
                </a:solidFill>
                <a:latin typeface="Barlow ExtraBold"/>
                <a:ea typeface="Barlow ExtraBold"/>
              </a:rPr>
              <a:t>Questions?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8" name="PlaceHolder 3"/>
          <p:cNvSpPr>
            <a:spLocks noGrp="1"/>
          </p:cNvSpPr>
          <p:nvPr>
            <p:ph type="subTitle"/>
          </p:nvPr>
        </p:nvSpPr>
        <p:spPr>
          <a:xfrm>
            <a:off x="4619160" y="1962360"/>
            <a:ext cx="4067280" cy="100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200" spc="-1" strike="noStrike">
                <a:solidFill>
                  <a:srgbClr val="ffffff"/>
                </a:solidFill>
                <a:latin typeface="Blinker"/>
                <a:ea typeface="Blinker"/>
              </a:rPr>
              <a:t>Thank you for your time 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200" spc="-1" strike="noStrike">
                <a:solidFill>
                  <a:srgbClr val="ffffff"/>
                </a:solidFill>
                <a:latin typeface="Blinker"/>
                <a:ea typeface="Blinker"/>
              </a:rPr>
              <a:t>and attention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9" name="Google Shape;980;p48"/>
          <p:cNvSpPr/>
          <p:nvPr/>
        </p:nvSpPr>
        <p:spPr>
          <a:xfrm>
            <a:off x="4572000" y="4227480"/>
            <a:ext cx="385020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1100" spc="-1" strike="noStrike">
                <a:solidFill>
                  <a:srgbClr val="ffffff"/>
                </a:solidFill>
                <a:latin typeface="Blinker SemiBold"/>
                <a:ea typeface="Blinker SemiBold"/>
              </a:rPr>
              <a:t>Please keep this slide for attribution</a:t>
            </a:r>
            <a:endParaRPr b="0" lang="en-US" sz="1100" spc="-1" strike="noStrike">
              <a:solidFill>
                <a:srgbClr val="ffffff"/>
              </a:solidFill>
              <a:highlight>
                <a:srgbClr val="ff4000"/>
              </a:highlight>
              <a:latin typeface="Arial"/>
            </a:endParaRPr>
          </a:p>
        </p:txBody>
      </p:sp>
      <p:cxnSp>
        <p:nvCxnSpPr>
          <p:cNvPr id="410" name="Google Shape;995;p48"/>
          <p:cNvCxnSpPr/>
          <p:nvPr/>
        </p:nvCxnSpPr>
        <p:spPr>
          <a:xfrm>
            <a:off x="-27720" y="1318680"/>
            <a:ext cx="5550120" cy="1800"/>
          </a:xfrm>
          <a:prstGeom prst="straightConnector1">
            <a:avLst/>
          </a:prstGeom>
          <a:ln w="28575">
            <a:solidFill>
              <a:srgbClr val="ffffff"/>
            </a:solidFill>
            <a:round/>
          </a:ln>
        </p:spPr>
      </p:cxnSp>
      <p:grpSp>
        <p:nvGrpSpPr>
          <p:cNvPr id="411" name="Google Shape;996;p48"/>
          <p:cNvGrpSpPr/>
          <p:nvPr/>
        </p:nvGrpSpPr>
        <p:grpSpPr>
          <a:xfrm>
            <a:off x="5741640" y="1248120"/>
            <a:ext cx="1440" cy="142200"/>
            <a:chOff x="5741640" y="1248120"/>
            <a:chExt cx="1440" cy="142200"/>
          </a:xfrm>
        </p:grpSpPr>
        <p:cxnSp>
          <p:nvCxnSpPr>
            <p:cNvPr id="412" name="Google Shape;997;p48"/>
            <p:cNvCxnSpPr/>
            <p:nvPr/>
          </p:nvCxnSpPr>
          <p:spPr>
            <a:xfrm>
              <a:off x="5741640" y="1248120"/>
              <a:ext cx="1800" cy="142560"/>
            </a:xfrm>
            <a:prstGeom prst="straightConnector1">
              <a:avLst/>
            </a:prstGeom>
            <a:ln w="28575">
              <a:solidFill>
                <a:srgbClr val="ffffff"/>
              </a:solidFill>
              <a:round/>
            </a:ln>
          </p:spPr>
        </p:cxnSp>
        <p:cxnSp>
          <p:nvCxnSpPr>
            <p:cNvPr id="413" name="Google Shape;998;p48"/>
            <p:cNvCxnSpPr/>
            <p:nvPr/>
          </p:nvCxnSpPr>
          <p:spPr>
            <a:xfrm>
              <a:off x="5741640" y="1248120"/>
              <a:ext cx="1800" cy="142560"/>
            </a:xfrm>
            <a:prstGeom prst="straightConnector1">
              <a:avLst/>
            </a:prstGeom>
            <a:ln w="28575">
              <a:solidFill>
                <a:srgbClr val="ffffff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843480" y="96120"/>
            <a:ext cx="749088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Data Overview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82920" y="920880"/>
            <a:ext cx="3424320" cy="364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200" spc="-1" strike="noStrike">
                <a:solidFill>
                  <a:srgbClr val="000000"/>
                </a:solidFill>
                <a:latin typeface="Blinker"/>
                <a:ea typeface="Blinker"/>
              </a:rPr>
              <a:t>User and Music Data contained in several ‘Parquet’ files</a:t>
            </a:r>
            <a:endParaRPr b="0" lang="en-US" sz="2200" spc="-1" strike="noStrike">
              <a:solidFill>
                <a:srgbClr val="000000"/>
              </a:solidFill>
              <a:latin typeface="Blinker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Blinker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200" spc="-1" strike="noStrike">
                <a:solidFill>
                  <a:srgbClr val="000000"/>
                </a:solidFill>
                <a:latin typeface="Blinker"/>
                <a:ea typeface="Blinker"/>
              </a:rPr>
              <a:t>Required an external library - Arrow</a:t>
            </a:r>
            <a:endParaRPr b="0" lang="en-US" sz="2200" spc="-1" strike="noStrike">
              <a:solidFill>
                <a:srgbClr val="000000"/>
              </a:solidFill>
              <a:latin typeface="Blinker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Blinker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200" spc="-1" strike="noStrike">
                <a:solidFill>
                  <a:srgbClr val="000000"/>
                </a:solidFill>
                <a:latin typeface="Blinker"/>
                <a:ea typeface="Blinker"/>
              </a:rPr>
              <a:t>Turned into CSV</a:t>
            </a:r>
            <a:endParaRPr b="0" lang="en-US" sz="2200" spc="-1" strike="noStrike">
              <a:solidFill>
                <a:srgbClr val="000000"/>
              </a:solidFill>
              <a:latin typeface="Blinker"/>
            </a:endParaRPr>
          </a:p>
        </p:txBody>
      </p:sp>
      <p:cxnSp>
        <p:nvCxnSpPr>
          <p:cNvPr id="121" name="Google Shape;170;p28"/>
          <p:cNvCxnSpPr/>
          <p:nvPr/>
        </p:nvCxnSpPr>
        <p:spPr>
          <a:xfrm flipH="1">
            <a:off x="3472920" y="699840"/>
            <a:ext cx="573552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122" name="Google Shape;171;p28"/>
          <p:cNvGrpSpPr/>
          <p:nvPr/>
        </p:nvGrpSpPr>
        <p:grpSpPr>
          <a:xfrm>
            <a:off x="765000" y="629640"/>
            <a:ext cx="1440" cy="142200"/>
            <a:chOff x="765000" y="629640"/>
            <a:chExt cx="1440" cy="142200"/>
          </a:xfrm>
        </p:grpSpPr>
        <p:cxnSp>
          <p:nvCxnSpPr>
            <p:cNvPr id="123" name="Google Shape;172;p28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24" name="Google Shape;173;p28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pic>
        <p:nvPicPr>
          <p:cNvPr id="125" name="Picture 7" descr=""/>
          <p:cNvPicPr/>
          <p:nvPr/>
        </p:nvPicPr>
        <p:blipFill>
          <a:blip r:embed="rId1"/>
          <a:stretch/>
        </p:blipFill>
        <p:spPr>
          <a:xfrm>
            <a:off x="4146120" y="1143000"/>
            <a:ext cx="4817520" cy="1230840"/>
          </a:xfrm>
          <a:prstGeom prst="rect">
            <a:avLst/>
          </a:prstGeom>
          <a:ln w="0">
            <a:noFill/>
          </a:ln>
        </p:spPr>
      </p:pic>
      <p:pic>
        <p:nvPicPr>
          <p:cNvPr id="126" name="Picture 1" descr=""/>
          <p:cNvPicPr/>
          <p:nvPr/>
        </p:nvPicPr>
        <p:blipFill>
          <a:blip r:embed="rId2"/>
          <a:stretch/>
        </p:blipFill>
        <p:spPr>
          <a:xfrm>
            <a:off x="5486400" y="2229120"/>
            <a:ext cx="2230200" cy="2571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558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Barlow ExtraBold"/>
              </a:rPr>
              <a:t>Dataset Visualization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8" name="Google Shape;200;p 2"/>
          <p:cNvCxnSpPr/>
          <p:nvPr/>
        </p:nvCxnSpPr>
        <p:spPr>
          <a:xfrm flipH="1">
            <a:off x="4188600" y="909000"/>
            <a:ext cx="496872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129" name="Google Shape;201;p 2"/>
          <p:cNvGrpSpPr/>
          <p:nvPr/>
        </p:nvGrpSpPr>
        <p:grpSpPr>
          <a:xfrm>
            <a:off x="965160" y="838800"/>
            <a:ext cx="1440" cy="142200"/>
            <a:chOff x="965160" y="838800"/>
            <a:chExt cx="1440" cy="142200"/>
          </a:xfrm>
        </p:grpSpPr>
        <p:cxnSp>
          <p:nvCxnSpPr>
            <p:cNvPr id="130" name="Google Shape;202;p 2"/>
            <p:cNvCxnSpPr/>
            <p:nvPr/>
          </p:nvCxnSpPr>
          <p:spPr>
            <a:xfrm>
              <a:off x="965160" y="83880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31" name="Google Shape;203;p 2"/>
            <p:cNvCxnSpPr/>
            <p:nvPr/>
          </p:nvCxnSpPr>
          <p:spPr>
            <a:xfrm>
              <a:off x="965160" y="83880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pic>
        <p:nvPicPr>
          <p:cNvPr id="132" name="Picture 8" descr=""/>
          <p:cNvPicPr/>
          <p:nvPr/>
        </p:nvPicPr>
        <p:blipFill>
          <a:blip r:embed="rId1"/>
          <a:stretch/>
        </p:blipFill>
        <p:spPr>
          <a:xfrm>
            <a:off x="149040" y="1537920"/>
            <a:ext cx="8845200" cy="2119680"/>
          </a:xfrm>
          <a:prstGeom prst="rect">
            <a:avLst/>
          </a:prstGeom>
          <a:ln w="0">
            <a:noFill/>
          </a:ln>
        </p:spPr>
      </p:pic>
      <p:sp>
        <p:nvSpPr>
          <p:cNvPr id="133" name=""/>
          <p:cNvSpPr txBox="1"/>
          <p:nvPr/>
        </p:nvSpPr>
        <p:spPr>
          <a:xfrm>
            <a:off x="2971800" y="3768480"/>
            <a:ext cx="3429000" cy="430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/>
            <a:r>
              <a:rPr b="0" lang="en-US" sz="2400" spc="-1" strike="noStrike">
                <a:solidFill>
                  <a:srgbClr val="eeeeee"/>
                </a:solidFill>
                <a:latin typeface="Arial"/>
              </a:rPr>
              <a:t>First 10 entries from file</a:t>
            </a:r>
            <a:endParaRPr b="0" lang="en-US" sz="2400" spc="-1" strike="noStrike">
              <a:solidFill>
                <a:srgbClr val="eeeee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843480" y="96120"/>
            <a:ext cx="749088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Data Preparation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914400"/>
            <a:ext cx="8458200" cy="91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200" spc="-1" strike="noStrike">
                <a:solidFill>
                  <a:srgbClr val="000000"/>
                </a:solidFill>
                <a:latin typeface="Blinker"/>
                <a:ea typeface="Blinker"/>
              </a:rPr>
              <a:t>Encoded each categorical column: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6" name="Google Shape;170;p 1"/>
          <p:cNvCxnSpPr/>
          <p:nvPr/>
        </p:nvCxnSpPr>
        <p:spPr>
          <a:xfrm flipH="1">
            <a:off x="3472920" y="699840"/>
            <a:ext cx="573552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137" name="Google Shape;171;p 1"/>
          <p:cNvGrpSpPr/>
          <p:nvPr/>
        </p:nvGrpSpPr>
        <p:grpSpPr>
          <a:xfrm>
            <a:off x="765000" y="629640"/>
            <a:ext cx="1440" cy="142200"/>
            <a:chOff x="765000" y="629640"/>
            <a:chExt cx="1440" cy="142200"/>
          </a:xfrm>
        </p:grpSpPr>
        <p:cxnSp>
          <p:nvCxnSpPr>
            <p:cNvPr id="138" name="Google Shape;172;p 1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39" name="Google Shape;173;p 1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5322600" y="2057400"/>
            <a:ext cx="3592800" cy="2428560"/>
          </a:xfrm>
          <a:prstGeom prst="rect">
            <a:avLst/>
          </a:prstGeom>
          <a:ln w="0">
            <a:noFill/>
          </a:ln>
        </p:spPr>
      </p:pic>
      <p:pic>
        <p:nvPicPr>
          <p:cNvPr id="141" name="" descr=""/>
          <p:cNvPicPr/>
          <p:nvPr/>
        </p:nvPicPr>
        <p:blipFill>
          <a:blip r:embed="rId2"/>
          <a:srcRect l="0" t="0" r="5002" b="0"/>
          <a:stretch/>
        </p:blipFill>
        <p:spPr>
          <a:xfrm>
            <a:off x="228600" y="2867400"/>
            <a:ext cx="4343040" cy="1018800"/>
          </a:xfrm>
          <a:prstGeom prst="rect">
            <a:avLst/>
          </a:prstGeom>
          <a:ln w="0">
            <a:noFill/>
          </a:ln>
        </p:spPr>
      </p:pic>
      <p:sp>
        <p:nvSpPr>
          <p:cNvPr id="142" name=""/>
          <p:cNvSpPr/>
          <p:nvPr/>
        </p:nvSpPr>
        <p:spPr>
          <a:xfrm>
            <a:off x="4800600" y="3429000"/>
            <a:ext cx="457200" cy="0"/>
          </a:xfrm>
          <a:prstGeom prst="line">
            <a:avLst/>
          </a:prstGeom>
          <a:ln w="91440">
            <a:solidFill>
              <a:srgbClr val="3465a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35000" rIns="135000" tIns="-90000" bIns="-9000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highlight>
                <a:srgbClr val="ff4000"/>
              </a:highlight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738360" y="114480"/>
            <a:ext cx="7490880" cy="57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2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User Interaction Matrix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44" name="Google Shape;336;p35"/>
          <p:cNvGraphicFramePr/>
          <p:nvPr/>
        </p:nvGraphicFramePr>
        <p:xfrm>
          <a:off x="720000" y="1334520"/>
          <a:ext cx="7702560" cy="3268440"/>
        </p:xfrm>
        <a:graphic>
          <a:graphicData uri="http://schemas.openxmlformats.org/drawingml/2006/table">
            <a:tbl>
              <a:tblPr/>
              <a:tblGrid>
                <a:gridCol w="2378160"/>
                <a:gridCol w="1774800"/>
                <a:gridCol w="1805040"/>
                <a:gridCol w="1744920"/>
              </a:tblGrid>
              <a:tr h="587880"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USERS \ ARTISTS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9360">
                      <a:solidFill>
                        <a:srgbClr val="9e9e9e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Artist 1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ffffff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Artist 2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ffffff"/>
                      </a:solidFill>
                      <a:prstDash val="solid"/>
                    </a:lnL>
                    <a:lnR w="18720">
                      <a:solidFill>
                        <a:srgbClr val="ffffff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Artist 3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ffffff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893520"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User 1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1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0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1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893520"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User 2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ffffff"/>
                      </a:solidFill>
                      <a:prstDash val="solid"/>
                    </a:lnT>
                    <a:lnB w="1872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0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1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0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893520"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600" spc="-1" strike="noStrike">
                          <a:solidFill>
                            <a:srgbClr val="ffffff"/>
                          </a:solidFill>
                          <a:latin typeface="Blinker"/>
                          <a:ea typeface="Blinker"/>
                        </a:rPr>
                        <a:t>User 3</a:t>
                      </a:r>
                      <a:endParaRPr b="0" lang="en-US" sz="1600" spc="-1" strike="noStrike">
                        <a:solidFill>
                          <a:srgbClr val="ffffff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ffffff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0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1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00000"/>
                          </a:solidFill>
                          <a:latin typeface="Blinker"/>
                          <a:ea typeface="Blinker"/>
                        </a:rPr>
                        <a:t>1</a:t>
                      </a:r>
                      <a:endParaRPr b="0" lang="en-US" sz="1400" spc="-1" strike="noStrike">
                        <a:solidFill>
                          <a:srgbClr val="000000"/>
                        </a:solidFill>
                        <a:highlight>
                          <a:srgbClr val="ff4000"/>
                        </a:highlight>
                        <a:latin typeface="Arial"/>
                      </a:endParaRPr>
                    </a:p>
                  </a:txBody>
                  <a:tcPr anchor="ctr" marL="91080" marR="91080">
                    <a:lnL w="18720">
                      <a:solidFill>
                        <a:srgbClr val="000000"/>
                      </a:solidFill>
                      <a:prstDash val="solid"/>
                    </a:lnL>
                    <a:lnR w="1872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145" name="Google Shape;337;p35"/>
          <p:cNvCxnSpPr/>
          <p:nvPr/>
        </p:nvCxnSpPr>
        <p:spPr>
          <a:xfrm flipH="1">
            <a:off x="2185200" y="699840"/>
            <a:ext cx="7023240" cy="1800"/>
          </a:xfrm>
          <a:prstGeom prst="straightConnector1">
            <a:avLst/>
          </a:prstGeom>
          <a:ln w="28575">
            <a:solidFill>
              <a:srgbClr val="000000"/>
            </a:solidFill>
            <a:round/>
          </a:ln>
        </p:spPr>
      </p:cxnSp>
      <p:grpSp>
        <p:nvGrpSpPr>
          <p:cNvPr id="146" name="Google Shape;338;p35"/>
          <p:cNvGrpSpPr/>
          <p:nvPr/>
        </p:nvGrpSpPr>
        <p:grpSpPr>
          <a:xfrm>
            <a:off x="765000" y="629640"/>
            <a:ext cx="1440" cy="142200"/>
            <a:chOff x="765000" y="629640"/>
            <a:chExt cx="1440" cy="142200"/>
          </a:xfrm>
        </p:grpSpPr>
        <p:cxnSp>
          <p:nvCxnSpPr>
            <p:cNvPr id="147" name="Google Shape;339;p35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48" name="Google Shape;340;p35"/>
            <p:cNvCxnSpPr/>
            <p:nvPr/>
          </p:nvCxnSpPr>
          <p:spPr>
            <a:xfrm>
              <a:off x="765000" y="62964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2"/>
          <p:cNvSpPr/>
          <p:nvPr/>
        </p:nvSpPr>
        <p:spPr>
          <a:xfrm>
            <a:off x="4572000" y="540000"/>
            <a:ext cx="3851640" cy="40633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bfbfbf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endParaRPr b="0" lang="en-US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824760" y="2514600"/>
            <a:ext cx="3061080" cy="129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6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Models &amp; Algorithms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title"/>
          </p:nvPr>
        </p:nvSpPr>
        <p:spPr>
          <a:xfrm>
            <a:off x="1143000" y="1143000"/>
            <a:ext cx="2364480" cy="1282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0" spc="-1" strike="noStrike">
                <a:solidFill>
                  <a:schemeClr val="dk1"/>
                </a:solidFill>
                <a:latin typeface="Barlow ExtraBold"/>
                <a:ea typeface="Barlow ExtraBold"/>
              </a:rPr>
              <a:t>02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52" name="Google Shape;224;p 3"/>
          <p:cNvGrpSpPr/>
          <p:nvPr/>
        </p:nvGrpSpPr>
        <p:grpSpPr>
          <a:xfrm>
            <a:off x="497880" y="232920"/>
            <a:ext cx="1440" cy="142200"/>
            <a:chOff x="497880" y="232920"/>
            <a:chExt cx="1440" cy="142200"/>
          </a:xfrm>
        </p:grpSpPr>
        <p:cxnSp>
          <p:nvCxnSpPr>
            <p:cNvPr id="153" name="Google Shape;225;p 3"/>
            <p:cNvCxnSpPr/>
            <p:nvPr/>
          </p:nvCxnSpPr>
          <p:spPr>
            <a:xfrm>
              <a:off x="49788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54" name="Google Shape;226;p 3"/>
            <p:cNvCxnSpPr/>
            <p:nvPr/>
          </p:nvCxnSpPr>
          <p:spPr>
            <a:xfrm>
              <a:off x="49788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155" name="Google Shape;227;p 3"/>
          <p:cNvGrpSpPr/>
          <p:nvPr/>
        </p:nvGrpSpPr>
        <p:grpSpPr>
          <a:xfrm>
            <a:off x="497880" y="4769280"/>
            <a:ext cx="1440" cy="142200"/>
            <a:chOff x="497880" y="4769280"/>
            <a:chExt cx="1440" cy="142200"/>
          </a:xfrm>
        </p:grpSpPr>
        <p:cxnSp>
          <p:nvCxnSpPr>
            <p:cNvPr id="156" name="Google Shape;228;p 3"/>
            <p:cNvCxnSpPr/>
            <p:nvPr/>
          </p:nvCxnSpPr>
          <p:spPr>
            <a:xfrm>
              <a:off x="49788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57" name="Google Shape;229;p 3"/>
            <p:cNvCxnSpPr/>
            <p:nvPr/>
          </p:nvCxnSpPr>
          <p:spPr>
            <a:xfrm>
              <a:off x="49788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158" name="Google Shape;230;p 3"/>
          <p:cNvGrpSpPr/>
          <p:nvPr/>
        </p:nvGrpSpPr>
        <p:grpSpPr>
          <a:xfrm>
            <a:off x="8645760" y="232920"/>
            <a:ext cx="1440" cy="142200"/>
            <a:chOff x="8645760" y="232920"/>
            <a:chExt cx="1440" cy="142200"/>
          </a:xfrm>
        </p:grpSpPr>
        <p:cxnSp>
          <p:nvCxnSpPr>
            <p:cNvPr id="159" name="Google Shape;231;p 3"/>
            <p:cNvCxnSpPr/>
            <p:nvPr/>
          </p:nvCxnSpPr>
          <p:spPr>
            <a:xfrm>
              <a:off x="864576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60" name="Google Shape;232;p 3"/>
            <p:cNvCxnSpPr/>
            <p:nvPr/>
          </p:nvCxnSpPr>
          <p:spPr>
            <a:xfrm>
              <a:off x="8645760" y="23292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161" name="Google Shape;233;p 3"/>
          <p:cNvGrpSpPr/>
          <p:nvPr/>
        </p:nvGrpSpPr>
        <p:grpSpPr>
          <a:xfrm>
            <a:off x="8645760" y="4769280"/>
            <a:ext cx="1440" cy="142200"/>
            <a:chOff x="8645760" y="4769280"/>
            <a:chExt cx="1440" cy="142200"/>
          </a:xfrm>
        </p:grpSpPr>
        <p:cxnSp>
          <p:nvCxnSpPr>
            <p:cNvPr id="162" name="Google Shape;234;p 3"/>
            <p:cNvCxnSpPr/>
            <p:nvPr/>
          </p:nvCxnSpPr>
          <p:spPr>
            <a:xfrm>
              <a:off x="864576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  <p:cxnSp>
          <p:nvCxnSpPr>
            <p:cNvPr id="163" name="Google Shape;235;p 3"/>
            <p:cNvCxnSpPr/>
            <p:nvPr/>
          </p:nvCxnSpPr>
          <p:spPr>
            <a:xfrm>
              <a:off x="8645760" y="4769280"/>
              <a:ext cx="1800" cy="142560"/>
            </a:xfrm>
            <a:prstGeom prst="straightConnector1">
              <a:avLst/>
            </a:prstGeom>
            <a:ln w="28575">
              <a:solidFill>
                <a:srgbClr val="000000"/>
              </a:solidFill>
              <a:round/>
            </a:ln>
          </p:spPr>
        </p:cxnSp>
      </p:grpSp>
      <p:grpSp>
        <p:nvGrpSpPr>
          <p:cNvPr id="164" name="Google Shape;8008;p 1"/>
          <p:cNvGrpSpPr/>
          <p:nvPr/>
        </p:nvGrpSpPr>
        <p:grpSpPr>
          <a:xfrm>
            <a:off x="4824360" y="744840"/>
            <a:ext cx="3346920" cy="1550160"/>
            <a:chOff x="4824360" y="744840"/>
            <a:chExt cx="3346920" cy="1550160"/>
          </a:xfrm>
        </p:grpSpPr>
        <p:cxnSp>
          <p:nvCxnSpPr>
            <p:cNvPr id="165" name="Google Shape;8009;p 1"/>
            <p:cNvCxnSpPr>
              <a:stCxn id="166" idx="4"/>
              <a:endCxn id="167" idx="0"/>
            </p:cNvCxnSpPr>
            <p:nvPr/>
          </p:nvCxnSpPr>
          <p:spPr>
            <a:xfrm>
              <a:off x="5138640" y="1373400"/>
              <a:ext cx="62928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68" name="Google Shape;8012;p 1"/>
            <p:cNvCxnSpPr>
              <a:stCxn id="167" idx="0"/>
              <a:endCxn id="169" idx="4"/>
            </p:cNvCxnSpPr>
            <p:nvPr/>
          </p:nvCxnSpPr>
          <p:spPr>
            <a:xfrm flipV="1">
              <a:off x="5767560" y="1373400"/>
              <a:ext cx="73044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70" name="Google Shape;8014;p 1"/>
            <p:cNvCxnSpPr>
              <a:stCxn id="169" idx="4"/>
              <a:endCxn id="171" idx="0"/>
            </p:cNvCxnSpPr>
            <p:nvPr/>
          </p:nvCxnSpPr>
          <p:spPr>
            <a:xfrm>
              <a:off x="6497640" y="1373400"/>
              <a:ext cx="73080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72" name="Google Shape;8016;p 1"/>
            <p:cNvCxnSpPr>
              <a:stCxn id="171" idx="0"/>
              <a:endCxn id="173" idx="4"/>
            </p:cNvCxnSpPr>
            <p:nvPr/>
          </p:nvCxnSpPr>
          <p:spPr>
            <a:xfrm flipV="1">
              <a:off x="7228080" y="1373400"/>
              <a:ext cx="62928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sp>
          <p:nvSpPr>
            <p:cNvPr id="173" name="Google Shape;8017;p 1"/>
            <p:cNvSpPr/>
            <p:nvPr/>
          </p:nvSpPr>
          <p:spPr>
            <a:xfrm>
              <a:off x="7542720" y="74484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69" name="Google Shape;8013;p 1"/>
            <p:cNvSpPr/>
            <p:nvPr/>
          </p:nvSpPr>
          <p:spPr>
            <a:xfrm>
              <a:off x="6183360" y="74484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66" name="Google Shape;8010;p 1"/>
            <p:cNvSpPr/>
            <p:nvPr/>
          </p:nvSpPr>
          <p:spPr>
            <a:xfrm>
              <a:off x="4824360" y="74484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71" name="Google Shape;8015;p 1"/>
            <p:cNvSpPr/>
            <p:nvPr/>
          </p:nvSpPr>
          <p:spPr>
            <a:xfrm>
              <a:off x="6913800" y="166644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67" name="Google Shape;8011;p 1"/>
            <p:cNvSpPr/>
            <p:nvPr/>
          </p:nvSpPr>
          <p:spPr>
            <a:xfrm>
              <a:off x="5453280" y="166644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Calibri"/>
                <a:ea typeface="Calibri"/>
              </a:endParaRPr>
            </a:p>
          </p:txBody>
        </p:sp>
      </p:grpSp>
      <p:grpSp>
        <p:nvGrpSpPr>
          <p:cNvPr id="174" name="Google Shape;8008;p 2"/>
          <p:cNvGrpSpPr/>
          <p:nvPr/>
        </p:nvGrpSpPr>
        <p:grpSpPr>
          <a:xfrm>
            <a:off x="4824720" y="1666800"/>
            <a:ext cx="3346920" cy="1550160"/>
            <a:chOff x="4824720" y="1666800"/>
            <a:chExt cx="3346920" cy="1550160"/>
          </a:xfrm>
        </p:grpSpPr>
        <p:cxnSp>
          <p:nvCxnSpPr>
            <p:cNvPr id="175" name="Google Shape;8009;p 2"/>
            <p:cNvCxnSpPr>
              <a:stCxn id="176" idx="4"/>
              <a:endCxn id="177" idx="0"/>
            </p:cNvCxnSpPr>
            <p:nvPr/>
          </p:nvCxnSpPr>
          <p:spPr>
            <a:xfrm flipH="1" flipV="1">
              <a:off x="7228440" y="2295360"/>
              <a:ext cx="62928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78" name="Google Shape;8012;p 2"/>
            <p:cNvCxnSpPr>
              <a:stCxn id="177" idx="0"/>
              <a:endCxn id="179" idx="4"/>
            </p:cNvCxnSpPr>
            <p:nvPr/>
          </p:nvCxnSpPr>
          <p:spPr>
            <a:xfrm flipH="1">
              <a:off x="6498360" y="2295360"/>
              <a:ext cx="73044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80" name="Google Shape;8014;p 2"/>
            <p:cNvCxnSpPr>
              <a:stCxn id="179" idx="4"/>
              <a:endCxn id="181" idx="0"/>
            </p:cNvCxnSpPr>
            <p:nvPr/>
          </p:nvCxnSpPr>
          <p:spPr>
            <a:xfrm flipH="1" flipV="1">
              <a:off x="5767920" y="2295360"/>
              <a:ext cx="73080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82" name="Google Shape;8016;p 2"/>
            <p:cNvCxnSpPr>
              <a:stCxn id="181" idx="0"/>
              <a:endCxn id="183" idx="4"/>
            </p:cNvCxnSpPr>
            <p:nvPr/>
          </p:nvCxnSpPr>
          <p:spPr>
            <a:xfrm flipH="1">
              <a:off x="5139000" y="2295360"/>
              <a:ext cx="62928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sp>
          <p:nvSpPr>
            <p:cNvPr id="183" name="Google Shape;8017;p 2"/>
            <p:cNvSpPr/>
            <p:nvPr/>
          </p:nvSpPr>
          <p:spPr>
            <a:xfrm rot="10800000">
              <a:off x="4824720" y="258840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79" name="Google Shape;8013;p 2"/>
            <p:cNvSpPr/>
            <p:nvPr/>
          </p:nvSpPr>
          <p:spPr>
            <a:xfrm rot="10800000">
              <a:off x="6184080" y="258840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76" name="Google Shape;8010;p 2"/>
            <p:cNvSpPr/>
            <p:nvPr/>
          </p:nvSpPr>
          <p:spPr>
            <a:xfrm rot="10800000">
              <a:off x="7543080" y="258840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81" name="Google Shape;8015;p 2"/>
            <p:cNvSpPr/>
            <p:nvPr/>
          </p:nvSpPr>
          <p:spPr>
            <a:xfrm rot="10800000">
              <a:off x="5453640" y="166680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77" name="Google Shape;8011;p 2"/>
            <p:cNvSpPr/>
            <p:nvPr/>
          </p:nvSpPr>
          <p:spPr>
            <a:xfrm rot="10800000">
              <a:off x="6914160" y="166680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Calibri"/>
                <a:ea typeface="Calibri"/>
              </a:endParaRPr>
            </a:p>
          </p:txBody>
        </p:sp>
      </p:grpSp>
      <p:grpSp>
        <p:nvGrpSpPr>
          <p:cNvPr id="184" name="Google Shape;8008;p 3"/>
          <p:cNvGrpSpPr/>
          <p:nvPr/>
        </p:nvGrpSpPr>
        <p:grpSpPr>
          <a:xfrm>
            <a:off x="4824360" y="2590560"/>
            <a:ext cx="3346560" cy="1550160"/>
            <a:chOff x="4824360" y="2590560"/>
            <a:chExt cx="3346560" cy="1550160"/>
          </a:xfrm>
        </p:grpSpPr>
        <p:cxnSp>
          <p:nvCxnSpPr>
            <p:cNvPr id="185" name="Google Shape;8009;p 3"/>
            <p:cNvCxnSpPr>
              <a:stCxn id="186" idx="4"/>
              <a:endCxn id="187" idx="0"/>
            </p:cNvCxnSpPr>
            <p:nvPr/>
          </p:nvCxnSpPr>
          <p:spPr>
            <a:xfrm>
              <a:off x="5138640" y="3219120"/>
              <a:ext cx="62928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88" name="Google Shape;8012;p 3"/>
            <p:cNvCxnSpPr>
              <a:stCxn id="187" idx="0"/>
              <a:endCxn id="189" idx="4"/>
            </p:cNvCxnSpPr>
            <p:nvPr/>
          </p:nvCxnSpPr>
          <p:spPr>
            <a:xfrm flipV="1">
              <a:off x="5767560" y="3219120"/>
              <a:ext cx="73044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90" name="Google Shape;8014;p 3"/>
            <p:cNvCxnSpPr>
              <a:stCxn id="189" idx="4"/>
              <a:endCxn id="191" idx="0"/>
            </p:cNvCxnSpPr>
            <p:nvPr/>
          </p:nvCxnSpPr>
          <p:spPr>
            <a:xfrm>
              <a:off x="6497640" y="3219120"/>
              <a:ext cx="73080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cxnSp>
          <p:nvCxnSpPr>
            <p:cNvPr id="192" name="Google Shape;8016;p 3"/>
            <p:cNvCxnSpPr>
              <a:stCxn id="191" idx="0"/>
              <a:endCxn id="193" idx="4"/>
            </p:cNvCxnSpPr>
            <p:nvPr/>
          </p:nvCxnSpPr>
          <p:spPr>
            <a:xfrm flipV="1">
              <a:off x="7228080" y="3219120"/>
              <a:ext cx="628920" cy="293400"/>
            </a:xfrm>
            <a:prstGeom prst="straightConnector1">
              <a:avLst/>
            </a:prstGeom>
            <a:ln w="9525">
              <a:solidFill>
                <a:srgbClr val="435d74"/>
              </a:solidFill>
              <a:round/>
            </a:ln>
          </p:spPr>
        </p:cxnSp>
        <p:sp>
          <p:nvSpPr>
            <p:cNvPr id="193" name="Google Shape;8017;p 3"/>
            <p:cNvSpPr/>
            <p:nvPr/>
          </p:nvSpPr>
          <p:spPr>
            <a:xfrm>
              <a:off x="7542360" y="259056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89" name="Google Shape;8013;p 3"/>
            <p:cNvSpPr/>
            <p:nvPr/>
          </p:nvSpPr>
          <p:spPr>
            <a:xfrm>
              <a:off x="6183360" y="259056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86" name="Google Shape;8010;p 3"/>
            <p:cNvSpPr/>
            <p:nvPr/>
          </p:nvSpPr>
          <p:spPr>
            <a:xfrm>
              <a:off x="4824360" y="259056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91" name="Google Shape;8015;p 3"/>
            <p:cNvSpPr/>
            <p:nvPr/>
          </p:nvSpPr>
          <p:spPr>
            <a:xfrm>
              <a:off x="6913800" y="351216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00c3b1"/>
                </a:solidFill>
                <a:latin typeface="Calibri"/>
                <a:ea typeface="Calibri"/>
              </a:endParaRPr>
            </a:p>
          </p:txBody>
        </p:sp>
        <p:sp>
          <p:nvSpPr>
            <p:cNvPr id="187" name="Google Shape;8011;p 3"/>
            <p:cNvSpPr/>
            <p:nvPr/>
          </p:nvSpPr>
          <p:spPr>
            <a:xfrm>
              <a:off x="5453280" y="3512160"/>
              <a:ext cx="628560" cy="628560"/>
            </a:xfrm>
            <a:prstGeom prst="ellipse">
              <a:avLst/>
            </a:prstGeom>
            <a:noFill/>
            <a:ln w="9525">
              <a:solidFill>
                <a:srgbClr val="435d7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68400" rIns="68400" tIns="34200" bIns="34200" anchor="ctr">
              <a:noAutofit/>
            </a:bodyPr>
            <a:p>
              <a:endParaRPr b="0" lang="en-US" sz="1400" spc="-1" strike="noStrike">
                <a:solidFill>
                  <a:srgbClr val="ffffff"/>
                </a:solidFill>
                <a:latin typeface="Calibri"/>
                <a:ea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1451520"/>
            <a:ext cx="8229240" cy="21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rgbClr val="eeeeee"/>
                </a:solidFill>
                <a:latin typeface="Barlow ExtraBold"/>
                <a:ea typeface="Barlow ExtraBold"/>
              </a:rPr>
              <a:t>Collaborative Filtering</a:t>
            </a:r>
            <a:endParaRPr b="0" lang="en-US" sz="6000" spc="-1" strike="noStrike">
              <a:solidFill>
                <a:srgbClr val="eeeee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294</TotalTime>
  <Application>LibreOffice/24.2.2.2$Windows_X86_64 LibreOffice_project/d56cc158d8a96260b836f100ef4b4ef25d6f1a01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2024-04-28T17:12:48Z</dcterms:modified>
  <cp:revision>13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